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2" r:id="rId2"/>
    <p:sldMasterId id="2147483664" r:id="rId3"/>
  </p:sldMasterIdLst>
  <p:notesMasterIdLst>
    <p:notesMasterId r:id="rId35"/>
  </p:notesMasterIdLst>
  <p:handoutMasterIdLst>
    <p:handoutMasterId r:id="rId36"/>
  </p:handoutMasterIdLst>
  <p:sldIdLst>
    <p:sldId id="295" r:id="rId4"/>
    <p:sldId id="273" r:id="rId5"/>
    <p:sldId id="259" r:id="rId6"/>
    <p:sldId id="274" r:id="rId7"/>
    <p:sldId id="257" r:id="rId8"/>
    <p:sldId id="275" r:id="rId9"/>
    <p:sldId id="264" r:id="rId10"/>
    <p:sldId id="276" r:id="rId11"/>
    <p:sldId id="258" r:id="rId12"/>
    <p:sldId id="278" r:id="rId13"/>
    <p:sldId id="267" r:id="rId14"/>
    <p:sldId id="279" r:id="rId15"/>
    <p:sldId id="260" r:id="rId16"/>
    <p:sldId id="280" r:id="rId17"/>
    <p:sldId id="268" r:id="rId18"/>
    <p:sldId id="286" r:id="rId19"/>
    <p:sldId id="261" r:id="rId20"/>
    <p:sldId id="282" r:id="rId21"/>
    <p:sldId id="269" r:id="rId22"/>
    <p:sldId id="283" r:id="rId23"/>
    <p:sldId id="270" r:id="rId24"/>
    <p:sldId id="284" r:id="rId25"/>
    <p:sldId id="262" r:id="rId26"/>
    <p:sldId id="285" r:id="rId27"/>
    <p:sldId id="287" r:id="rId28"/>
    <p:sldId id="292" r:id="rId29"/>
    <p:sldId id="289" r:id="rId30"/>
    <p:sldId id="293" r:id="rId31"/>
    <p:sldId id="291" r:id="rId32"/>
    <p:sldId id="294" r:id="rId33"/>
    <p:sldId id="272"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288B"/>
    <a:srgbClr val="0178B9"/>
    <a:srgbClr val="017835"/>
    <a:srgbClr val="019235"/>
    <a:srgbClr val="018B35"/>
    <a:srgbClr val="FF8B35"/>
    <a:srgbClr val="019200"/>
    <a:srgbClr val="009235"/>
    <a:srgbClr val="3E3E40"/>
    <a:srgbClr val="26262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010" autoAdjust="0"/>
    <p:restoredTop sz="95077" autoAdjust="0"/>
  </p:normalViewPr>
  <p:slideViewPr>
    <p:cSldViewPr snapToGrid="0" snapToObjects="1">
      <p:cViewPr varScale="1">
        <p:scale>
          <a:sx n="102" d="100"/>
          <a:sy n="102" d="100"/>
        </p:scale>
        <p:origin x="944"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171" d="100"/>
          <a:sy n="171" d="100"/>
        </p:scale>
        <p:origin x="1432" y="16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 Id="rId8" Type="http://schemas.openxmlformats.org/officeDocument/2006/relationships/slide" Target="slides/slide5.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B431F06-9566-AA4F-B07A-4F3DF5275BC5}" type="datetimeFigureOut">
              <a:rPr lang="en-US" smtClean="0"/>
              <a:t>7/27/18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0F8903D-9681-9043-9918-C5F7BB68152D}" type="slidenum">
              <a:rPr lang="en-US" smtClean="0"/>
              <a:t>‹#›</a:t>
            </a:fld>
            <a:endParaRPr lang="en-US"/>
          </a:p>
        </p:txBody>
      </p:sp>
    </p:spTree>
    <p:extLst>
      <p:ext uri="{BB962C8B-B14F-4D97-AF65-F5344CB8AC3E}">
        <p14:creationId xmlns:p14="http://schemas.microsoft.com/office/powerpoint/2010/main" val="5254977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36B66C-0D43-144E-9A42-EB7E0DBE1C31}" type="datetimeFigureOut">
              <a:rPr lang="en-US" smtClean="0"/>
              <a:t>7/27/18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CF6086-FC1C-E144-AFA4-7321486F58EE}" type="slidenum">
              <a:rPr lang="en-US" smtClean="0"/>
              <a:t>‹#›</a:t>
            </a:fld>
            <a:endParaRPr lang="en-US"/>
          </a:p>
        </p:txBody>
      </p:sp>
    </p:spTree>
    <p:extLst>
      <p:ext uri="{BB962C8B-B14F-4D97-AF65-F5344CB8AC3E}">
        <p14:creationId xmlns:p14="http://schemas.microsoft.com/office/powerpoint/2010/main" val="89359518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E0CF6086-FC1C-E144-AFA4-7321486F58EE}" type="slidenum">
              <a:rPr lang="en-US" smtClean="0"/>
              <a:t>1</a:t>
            </a:fld>
            <a:endParaRPr lang="en-US"/>
          </a:p>
        </p:txBody>
      </p:sp>
    </p:spTree>
    <p:extLst>
      <p:ext uri="{BB962C8B-B14F-4D97-AF65-F5344CB8AC3E}">
        <p14:creationId xmlns:p14="http://schemas.microsoft.com/office/powerpoint/2010/main" val="1622652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lgn="ctr">
              <a:defRPr sz="5400" spc="100">
                <a:solidFill>
                  <a:srgbClr val="0178B9"/>
                </a:solidFill>
              </a:defRPr>
            </a:lvl1pPr>
          </a:lstStyle>
          <a:p>
            <a:r>
              <a:rPr lang="en-US" dirty="0"/>
              <a:t>Business Plan</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a:extLst>
              <a:ext uri="{FF2B5EF4-FFF2-40B4-BE49-F238E27FC236}">
                <a16:creationId xmlns:a16="http://schemas.microsoft.com/office/drawing/2014/main" id="{7BD9B97B-AF7E-FF42-B61C-CD9586B8F93B}"/>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16588D7-ED83-2942-8612-88684D036D5C}"/>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6519348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810598"/>
            <a:ext cx="5486400" cy="391697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8" name="TextBox 7"/>
          <p:cNvSpPr txBox="1"/>
          <p:nvPr userDrawn="1"/>
        </p:nvSpPr>
        <p:spPr>
          <a:xfrm>
            <a:off x="457200" y="103235"/>
            <a:ext cx="2126333" cy="430887"/>
          </a:xfrm>
          <a:prstGeom prst="rect">
            <a:avLst/>
          </a:prstGeom>
          <a:noFill/>
        </p:spPr>
        <p:txBody>
          <a:bodyPr wrap="none" lIns="0" tIns="0" rIns="0" bIns="0" rtlCol="0">
            <a:spAutoFit/>
          </a:bodyPr>
          <a:lstStyle/>
          <a:p>
            <a:pPr algn="dist"/>
            <a:r>
              <a:rPr lang="en-US" sz="2800" b="0" kern="1200" spc="100" normalizeH="0">
                <a:solidFill>
                  <a:srgbClr val="95288B"/>
                </a:solidFill>
                <a:latin typeface="Calibri"/>
                <a:cs typeface="Calibri"/>
              </a:rPr>
              <a:t>business case</a:t>
            </a:r>
          </a:p>
        </p:txBody>
      </p:sp>
    </p:spTree>
    <p:extLst>
      <p:ext uri="{BB962C8B-B14F-4D97-AF65-F5344CB8AC3E}">
        <p14:creationId xmlns:p14="http://schemas.microsoft.com/office/powerpoint/2010/main" val="29272195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7" name="TextBox 6"/>
          <p:cNvSpPr txBox="1"/>
          <p:nvPr userDrawn="1"/>
        </p:nvSpPr>
        <p:spPr>
          <a:xfrm>
            <a:off x="457200" y="103235"/>
            <a:ext cx="2126333" cy="430887"/>
          </a:xfrm>
          <a:prstGeom prst="rect">
            <a:avLst/>
          </a:prstGeom>
          <a:noFill/>
        </p:spPr>
        <p:txBody>
          <a:bodyPr wrap="none" lIns="0" tIns="0" rIns="0" bIns="0" rtlCol="0">
            <a:spAutoFit/>
          </a:bodyPr>
          <a:lstStyle/>
          <a:p>
            <a:pPr algn="dist"/>
            <a:r>
              <a:rPr lang="en-US" sz="2800" b="0" kern="1200" spc="100" normalizeH="0">
                <a:solidFill>
                  <a:srgbClr val="95288B"/>
                </a:solidFill>
                <a:latin typeface="Calibri"/>
                <a:cs typeface="Calibri"/>
              </a:rPr>
              <a:t>business case</a:t>
            </a:r>
          </a:p>
        </p:txBody>
      </p:sp>
    </p:spTree>
    <p:extLst>
      <p:ext uri="{BB962C8B-B14F-4D97-AF65-F5344CB8AC3E}">
        <p14:creationId xmlns:p14="http://schemas.microsoft.com/office/powerpoint/2010/main" val="1106402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70067"/>
            <a:ext cx="2057400" cy="5356095"/>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457200" y="770067"/>
            <a:ext cx="6019800" cy="5356096"/>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7" name="TextBox 6"/>
          <p:cNvSpPr txBox="1"/>
          <p:nvPr userDrawn="1"/>
        </p:nvSpPr>
        <p:spPr>
          <a:xfrm>
            <a:off x="457200" y="103235"/>
            <a:ext cx="2126333" cy="430887"/>
          </a:xfrm>
          <a:prstGeom prst="rect">
            <a:avLst/>
          </a:prstGeom>
          <a:noFill/>
        </p:spPr>
        <p:txBody>
          <a:bodyPr wrap="none" lIns="0" tIns="0" rIns="0" bIns="0" rtlCol="0">
            <a:spAutoFit/>
          </a:bodyPr>
          <a:lstStyle/>
          <a:p>
            <a:pPr algn="dist"/>
            <a:r>
              <a:rPr lang="en-US" sz="2800" b="0" kern="1200" spc="100" normalizeH="0">
                <a:solidFill>
                  <a:srgbClr val="95288B"/>
                </a:solidFill>
                <a:latin typeface="Calibri"/>
                <a:cs typeface="Calibri"/>
              </a:rPr>
              <a:t>business case</a:t>
            </a:r>
          </a:p>
        </p:txBody>
      </p:sp>
    </p:spTree>
    <p:extLst>
      <p:ext uri="{BB962C8B-B14F-4D97-AF65-F5344CB8AC3E}">
        <p14:creationId xmlns:p14="http://schemas.microsoft.com/office/powerpoint/2010/main" val="12755025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2"/>
          </p:nvPr>
        </p:nvSpPr>
        <p:spPr>
          <a:xfrm>
            <a:off x="457200" y="1634708"/>
            <a:ext cx="8229600" cy="451233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Box 8"/>
          <p:cNvSpPr txBox="1"/>
          <p:nvPr userDrawn="1"/>
        </p:nvSpPr>
        <p:spPr>
          <a:xfrm>
            <a:off x="464467" y="136304"/>
            <a:ext cx="2126333" cy="430887"/>
          </a:xfrm>
          <a:prstGeom prst="rect">
            <a:avLst/>
          </a:prstGeom>
          <a:noFill/>
        </p:spPr>
        <p:txBody>
          <a:bodyPr wrap="none" lIns="0" tIns="0" rIns="0" bIns="0" rtlCol="0">
            <a:spAutoFit/>
          </a:bodyPr>
          <a:lstStyle/>
          <a:p>
            <a:pPr algn="dist"/>
            <a:r>
              <a:rPr lang="en-US" sz="2800" b="0" kern="1200" spc="100" normalizeH="0">
                <a:solidFill>
                  <a:srgbClr val="95288B"/>
                </a:solidFill>
                <a:latin typeface="Calibri"/>
                <a:cs typeface="Calibri"/>
              </a:rPr>
              <a:t>business case</a:t>
            </a:r>
          </a:p>
        </p:txBody>
      </p:sp>
    </p:spTree>
    <p:extLst>
      <p:ext uri="{BB962C8B-B14F-4D97-AF65-F5344CB8AC3E}">
        <p14:creationId xmlns:p14="http://schemas.microsoft.com/office/powerpoint/2010/main" val="42511292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309DE-3E29-5E49-814C-25D91F0E3B64}"/>
              </a:ext>
            </a:extLst>
          </p:cNvPr>
          <p:cNvSpPr>
            <a:spLocks noGrp="1"/>
          </p:cNvSpPr>
          <p:nvPr>
            <p:ph type="title" hasCustomPrompt="1"/>
          </p:nvPr>
        </p:nvSpPr>
        <p:spPr>
          <a:xfrm>
            <a:off x="628650" y="4451350"/>
            <a:ext cx="7886700" cy="1325563"/>
          </a:xfrm>
          <a:prstGeom prst="rect">
            <a:avLst/>
          </a:prstGeom>
        </p:spPr>
        <p:txBody>
          <a:bodyPr/>
          <a:lstStyle>
            <a:lvl1pPr marL="228600" marR="0" indent="-228600" algn="r" defTabSz="914400" rtl="0" eaLnBrk="1" fontAlgn="auto" latinLnBrk="0" hangingPunct="1">
              <a:lnSpc>
                <a:spcPct val="90000"/>
              </a:lnSpc>
              <a:spcBef>
                <a:spcPts val="1000"/>
              </a:spcBef>
              <a:spcAft>
                <a:spcPts val="0"/>
              </a:spcAft>
              <a:buClrTx/>
              <a:buSzTx/>
              <a:buFontTx/>
              <a:buNone/>
              <a:tabLst/>
              <a:defRPr sz="2800">
                <a:solidFill>
                  <a:schemeClr val="bg1"/>
                </a:solidFill>
              </a:defRPr>
            </a:lvl1pPr>
          </a:lstStyle>
          <a:p>
            <a:pPr marL="228600" marR="0" lvl="0" indent="-228600" defTabSz="914400" rtl="0" eaLnBrk="1" fontAlgn="auto" latinLnBrk="0" hangingPunct="1">
              <a:lnSpc>
                <a:spcPct val="90000"/>
              </a:lnSpc>
              <a:spcBef>
                <a:spcPts val="1000"/>
              </a:spcBef>
              <a:spcAft>
                <a:spcPts val="0"/>
              </a:spcAft>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Click to edit Master subtitle style</a:t>
            </a:r>
            <a:b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br>
            <a:endParaRPr lang="en-US" dirty="0"/>
          </a:p>
        </p:txBody>
      </p:sp>
      <p:sp>
        <p:nvSpPr>
          <p:cNvPr id="3" name="Date Placeholder 2">
            <a:extLst>
              <a:ext uri="{FF2B5EF4-FFF2-40B4-BE49-F238E27FC236}">
                <a16:creationId xmlns:a16="http://schemas.microsoft.com/office/drawing/2014/main" id="{70FD5DB2-8E97-8D4B-B39A-84A8BC1F1508}"/>
              </a:ext>
            </a:extLst>
          </p:cNvPr>
          <p:cNvSpPr>
            <a:spLocks noGrp="1"/>
          </p:cNvSpPr>
          <p:nvPr>
            <p:ph type="dt" sz="half" idx="10"/>
          </p:nvPr>
        </p:nvSpPr>
        <p:spPr/>
        <p:txBody>
          <a:bodyPr/>
          <a:lstStyle/>
          <a:p>
            <a:r>
              <a:rPr lang="en-US" b="1"/>
              <a:t>© InnoValor, 2018</a:t>
            </a:r>
            <a:endParaRPr lang="en-US"/>
          </a:p>
          <a:p>
            <a:endParaRPr lang="en-US"/>
          </a:p>
        </p:txBody>
      </p:sp>
      <p:sp>
        <p:nvSpPr>
          <p:cNvPr id="4" name="Footer Placeholder 3">
            <a:extLst>
              <a:ext uri="{FF2B5EF4-FFF2-40B4-BE49-F238E27FC236}">
                <a16:creationId xmlns:a16="http://schemas.microsoft.com/office/drawing/2014/main" id="{2C1AFBEE-6429-8647-AF37-7A320A7E1AC2}"/>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4025146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31A57-134C-FE4A-A730-62D449B73746}"/>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AFCD794-DAB3-C849-BE2B-9C9803E7EA08}"/>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A5C4F02-5F07-D843-B20D-5377372A9CA6}"/>
              </a:ext>
            </a:extLst>
          </p:cNvPr>
          <p:cNvSpPr>
            <a:spLocks noGrp="1"/>
          </p:cNvSpPr>
          <p:nvPr>
            <p:ph type="dt" sz="half" idx="10"/>
          </p:nvPr>
        </p:nvSpPr>
        <p:spPr/>
        <p:txBody>
          <a:bodyPr/>
          <a:lstStyle/>
          <a:p>
            <a:fld id="{0B14BA84-A63B-FE4C-9C03-22A1E1E1501F}" type="datetimeFigureOut">
              <a:rPr lang="en-US" smtClean="0"/>
              <a:t>7/27/18</a:t>
            </a:fld>
            <a:endParaRPr lang="en-US"/>
          </a:p>
        </p:txBody>
      </p:sp>
      <p:sp>
        <p:nvSpPr>
          <p:cNvPr id="5" name="Footer Placeholder 4">
            <a:extLst>
              <a:ext uri="{FF2B5EF4-FFF2-40B4-BE49-F238E27FC236}">
                <a16:creationId xmlns:a16="http://schemas.microsoft.com/office/drawing/2014/main" id="{F0131A99-1B39-AC43-8D62-A23B97C106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F8990-00EE-F744-B49E-47B311543764}"/>
              </a:ext>
            </a:extLst>
          </p:cNvPr>
          <p:cNvSpPr>
            <a:spLocks noGrp="1"/>
          </p:cNvSpPr>
          <p:nvPr>
            <p:ph type="sldNum" sz="quarter" idx="12"/>
          </p:nvPr>
        </p:nvSpPr>
        <p:spPr/>
        <p:txBody>
          <a:bodyPr/>
          <a:lstStyle/>
          <a:p>
            <a:fld id="{CC4ED082-AEF9-0D48-A578-E02E9D79F2FB}" type="slidenum">
              <a:rPr lang="en-US" smtClean="0"/>
              <a:t>‹#›</a:t>
            </a:fld>
            <a:endParaRPr lang="en-US"/>
          </a:p>
        </p:txBody>
      </p:sp>
    </p:spTree>
    <p:extLst>
      <p:ext uri="{BB962C8B-B14F-4D97-AF65-F5344CB8AC3E}">
        <p14:creationId xmlns:p14="http://schemas.microsoft.com/office/powerpoint/2010/main" val="15839680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D10C77-90EC-BC42-8CA6-E9E70322A49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636DD0C-2CC9-A44C-B1AC-9D666DCF6B8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FE5EFA-D11C-D240-88E7-0C4FA3F882DD}"/>
              </a:ext>
            </a:extLst>
          </p:cNvPr>
          <p:cNvSpPr>
            <a:spLocks noGrp="1"/>
          </p:cNvSpPr>
          <p:nvPr>
            <p:ph type="dt" sz="half" idx="10"/>
          </p:nvPr>
        </p:nvSpPr>
        <p:spPr/>
        <p:txBody>
          <a:bodyPr/>
          <a:lstStyle/>
          <a:p>
            <a:fld id="{0B14BA84-A63B-FE4C-9C03-22A1E1E1501F}" type="datetimeFigureOut">
              <a:rPr lang="en-US" smtClean="0"/>
              <a:t>7/27/18</a:t>
            </a:fld>
            <a:endParaRPr lang="en-US"/>
          </a:p>
        </p:txBody>
      </p:sp>
      <p:sp>
        <p:nvSpPr>
          <p:cNvPr id="5" name="Footer Placeholder 4">
            <a:extLst>
              <a:ext uri="{FF2B5EF4-FFF2-40B4-BE49-F238E27FC236}">
                <a16:creationId xmlns:a16="http://schemas.microsoft.com/office/drawing/2014/main" id="{F8529EC7-D3CB-524C-BCAE-3B612EE569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B9E094-7F1E-D942-A1E5-AC7600EBF511}"/>
              </a:ext>
            </a:extLst>
          </p:cNvPr>
          <p:cNvSpPr>
            <a:spLocks noGrp="1"/>
          </p:cNvSpPr>
          <p:nvPr>
            <p:ph type="sldNum" sz="quarter" idx="12"/>
          </p:nvPr>
        </p:nvSpPr>
        <p:spPr/>
        <p:txBody>
          <a:bodyPr/>
          <a:lstStyle/>
          <a:p>
            <a:fld id="{CC4ED082-AEF9-0D48-A578-E02E9D79F2FB}" type="slidenum">
              <a:rPr lang="en-US" smtClean="0"/>
              <a:t>‹#›</a:t>
            </a:fld>
            <a:endParaRPr lang="en-US"/>
          </a:p>
        </p:txBody>
      </p:sp>
    </p:spTree>
    <p:extLst>
      <p:ext uri="{BB962C8B-B14F-4D97-AF65-F5344CB8AC3E}">
        <p14:creationId xmlns:p14="http://schemas.microsoft.com/office/powerpoint/2010/main" val="42145912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34150-7CCB-484B-A37E-26869DD3F0C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0068EFD-353B-0B45-937C-BAA8EB9F917B}"/>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322E8DA-9FDC-C14F-BFB3-5BEAAA26EB3C}"/>
              </a:ext>
            </a:extLst>
          </p:cNvPr>
          <p:cNvSpPr>
            <a:spLocks noGrp="1"/>
          </p:cNvSpPr>
          <p:nvPr>
            <p:ph type="dt" sz="half" idx="10"/>
          </p:nvPr>
        </p:nvSpPr>
        <p:spPr/>
        <p:txBody>
          <a:bodyPr/>
          <a:lstStyle/>
          <a:p>
            <a:fld id="{0B14BA84-A63B-FE4C-9C03-22A1E1E1501F}" type="datetimeFigureOut">
              <a:rPr lang="en-US" smtClean="0"/>
              <a:t>7/27/18</a:t>
            </a:fld>
            <a:endParaRPr lang="en-US"/>
          </a:p>
        </p:txBody>
      </p:sp>
      <p:sp>
        <p:nvSpPr>
          <p:cNvPr id="5" name="Footer Placeholder 4">
            <a:extLst>
              <a:ext uri="{FF2B5EF4-FFF2-40B4-BE49-F238E27FC236}">
                <a16:creationId xmlns:a16="http://schemas.microsoft.com/office/drawing/2014/main" id="{C39D6A0B-02A3-2142-B9FB-F1AA6D92C1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CE43AA-B529-F443-90D8-2F1AA6E55417}"/>
              </a:ext>
            </a:extLst>
          </p:cNvPr>
          <p:cNvSpPr>
            <a:spLocks noGrp="1"/>
          </p:cNvSpPr>
          <p:nvPr>
            <p:ph type="sldNum" sz="quarter" idx="12"/>
          </p:nvPr>
        </p:nvSpPr>
        <p:spPr/>
        <p:txBody>
          <a:bodyPr/>
          <a:lstStyle/>
          <a:p>
            <a:fld id="{CC4ED082-AEF9-0D48-A578-E02E9D79F2FB}" type="slidenum">
              <a:rPr lang="en-US" smtClean="0"/>
              <a:t>‹#›</a:t>
            </a:fld>
            <a:endParaRPr lang="en-US"/>
          </a:p>
        </p:txBody>
      </p:sp>
    </p:spTree>
    <p:extLst>
      <p:ext uri="{BB962C8B-B14F-4D97-AF65-F5344CB8AC3E}">
        <p14:creationId xmlns:p14="http://schemas.microsoft.com/office/powerpoint/2010/main" val="17104710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70D5F-03AF-1447-936E-0B08980CB28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CAD52E8-6B1F-0946-B1CE-040FCDF8F66F}"/>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7FD1B4A-7A3A-6F4D-BCE7-E9BEAEC0BF1C}"/>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2BA144E-F40E-4044-AACF-3A7E28085FA0}"/>
              </a:ext>
            </a:extLst>
          </p:cNvPr>
          <p:cNvSpPr>
            <a:spLocks noGrp="1"/>
          </p:cNvSpPr>
          <p:nvPr>
            <p:ph type="dt" sz="half" idx="10"/>
          </p:nvPr>
        </p:nvSpPr>
        <p:spPr/>
        <p:txBody>
          <a:bodyPr/>
          <a:lstStyle/>
          <a:p>
            <a:fld id="{0B14BA84-A63B-FE4C-9C03-22A1E1E1501F}" type="datetimeFigureOut">
              <a:rPr lang="en-US" smtClean="0"/>
              <a:t>7/27/18</a:t>
            </a:fld>
            <a:endParaRPr lang="en-US"/>
          </a:p>
        </p:txBody>
      </p:sp>
      <p:sp>
        <p:nvSpPr>
          <p:cNvPr id="6" name="Footer Placeholder 5">
            <a:extLst>
              <a:ext uri="{FF2B5EF4-FFF2-40B4-BE49-F238E27FC236}">
                <a16:creationId xmlns:a16="http://schemas.microsoft.com/office/drawing/2014/main" id="{C788D501-D0AB-5D41-982E-03266F6D89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8B54BF2-3E26-274F-B3E7-8637B3EBB61F}"/>
              </a:ext>
            </a:extLst>
          </p:cNvPr>
          <p:cNvSpPr>
            <a:spLocks noGrp="1"/>
          </p:cNvSpPr>
          <p:nvPr>
            <p:ph type="sldNum" sz="quarter" idx="12"/>
          </p:nvPr>
        </p:nvSpPr>
        <p:spPr/>
        <p:txBody>
          <a:bodyPr/>
          <a:lstStyle/>
          <a:p>
            <a:fld id="{CC4ED082-AEF9-0D48-A578-E02E9D79F2FB}" type="slidenum">
              <a:rPr lang="en-US" smtClean="0"/>
              <a:t>‹#›</a:t>
            </a:fld>
            <a:endParaRPr lang="en-US"/>
          </a:p>
        </p:txBody>
      </p:sp>
    </p:spTree>
    <p:extLst>
      <p:ext uri="{BB962C8B-B14F-4D97-AF65-F5344CB8AC3E}">
        <p14:creationId xmlns:p14="http://schemas.microsoft.com/office/powerpoint/2010/main" val="19192384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C1780-5ADF-7345-A1D0-EA2B459726CF}"/>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835268B-2A97-EE4F-BBC1-148078B6BD4C}"/>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61C27C6-6287-E14D-ACF6-592E9B8CDFB3}"/>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6D8484E-1683-1646-B988-9BF8627242FF}"/>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5D6885F-358C-3C44-AF47-49C0192E593C}"/>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05F5594-92BF-2644-9A9B-3656F1433B10}"/>
              </a:ext>
            </a:extLst>
          </p:cNvPr>
          <p:cNvSpPr>
            <a:spLocks noGrp="1"/>
          </p:cNvSpPr>
          <p:nvPr>
            <p:ph type="dt" sz="half" idx="10"/>
          </p:nvPr>
        </p:nvSpPr>
        <p:spPr/>
        <p:txBody>
          <a:bodyPr/>
          <a:lstStyle/>
          <a:p>
            <a:fld id="{0B14BA84-A63B-FE4C-9C03-22A1E1E1501F}" type="datetimeFigureOut">
              <a:rPr lang="en-US" smtClean="0"/>
              <a:t>7/27/18</a:t>
            </a:fld>
            <a:endParaRPr lang="en-US"/>
          </a:p>
        </p:txBody>
      </p:sp>
      <p:sp>
        <p:nvSpPr>
          <p:cNvPr id="8" name="Footer Placeholder 7">
            <a:extLst>
              <a:ext uri="{FF2B5EF4-FFF2-40B4-BE49-F238E27FC236}">
                <a16:creationId xmlns:a16="http://schemas.microsoft.com/office/drawing/2014/main" id="{7E527F3A-9556-8546-BF65-1B8842A08AE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E371A32-884E-A74C-A835-107F736DF90E}"/>
              </a:ext>
            </a:extLst>
          </p:cNvPr>
          <p:cNvSpPr>
            <a:spLocks noGrp="1"/>
          </p:cNvSpPr>
          <p:nvPr>
            <p:ph type="sldNum" sz="quarter" idx="12"/>
          </p:nvPr>
        </p:nvSpPr>
        <p:spPr/>
        <p:txBody>
          <a:bodyPr/>
          <a:lstStyle/>
          <a:p>
            <a:fld id="{CC4ED082-AEF9-0D48-A578-E02E9D79F2FB}" type="slidenum">
              <a:rPr lang="en-US" smtClean="0"/>
              <a:t>‹#›</a:t>
            </a:fld>
            <a:endParaRPr lang="en-US"/>
          </a:p>
        </p:txBody>
      </p:sp>
    </p:spTree>
    <p:extLst>
      <p:ext uri="{BB962C8B-B14F-4D97-AF65-F5344CB8AC3E}">
        <p14:creationId xmlns:p14="http://schemas.microsoft.com/office/powerpoint/2010/main" val="3522053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Title 1"/>
          <p:cNvSpPr>
            <a:spLocks noGrp="1"/>
          </p:cNvSpPr>
          <p:nvPr>
            <p:ph type="title"/>
          </p:nvPr>
        </p:nvSpPr>
        <p:spPr>
          <a:xfrm>
            <a:off x="457200" y="932187"/>
            <a:ext cx="8229600" cy="566509"/>
          </a:xfrm>
        </p:spPr>
        <p:txBody>
          <a:bodyPr lIns="0" tIns="0" rIns="0" bIns="0">
            <a:noAutofit/>
          </a:bodyPr>
          <a:lstStyle>
            <a:lvl1pPr algn="l">
              <a:defRPr sz="3200"/>
            </a:lvl1pPr>
          </a:lstStyle>
          <a:p>
            <a:r>
              <a:rPr lang="en-US" dirty="0"/>
              <a:t>Click to edit Master title style</a:t>
            </a:r>
          </a:p>
        </p:txBody>
      </p:sp>
      <p:sp>
        <p:nvSpPr>
          <p:cNvPr id="9" name="Content Placeholder 2"/>
          <p:cNvSpPr>
            <a:spLocks noGrp="1"/>
          </p:cNvSpPr>
          <p:nvPr>
            <p:ph idx="1" hasCustomPrompt="1"/>
          </p:nvPr>
        </p:nvSpPr>
        <p:spPr>
          <a:xfrm>
            <a:off x="457200" y="1600200"/>
            <a:ext cx="8229600" cy="4525963"/>
          </a:xfrm>
        </p:spPr>
        <p:txBody>
          <a:bodyPr/>
          <a:lstStyle>
            <a:lvl1pPr marL="0" indent="0">
              <a:buFont typeface="Arial"/>
              <a:buNone/>
              <a:defRPr sz="2400"/>
            </a:lvl1pPr>
            <a:lvl2pPr>
              <a:defRPr sz="2000"/>
            </a:lvl2pPr>
            <a:lvl3pPr>
              <a:defRPr sz="18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Box 9"/>
          <p:cNvSpPr txBox="1"/>
          <p:nvPr userDrawn="1"/>
        </p:nvSpPr>
        <p:spPr>
          <a:xfrm>
            <a:off x="517338" y="129497"/>
            <a:ext cx="2569614" cy="553998"/>
          </a:xfrm>
          <a:prstGeom prst="rect">
            <a:avLst/>
          </a:prstGeom>
          <a:noFill/>
        </p:spPr>
        <p:txBody>
          <a:bodyPr wrap="none" lIns="0" tIns="0" rIns="0" bIns="0" rtlCol="0">
            <a:spAutoFit/>
          </a:bodyPr>
          <a:lstStyle/>
          <a:p>
            <a:pPr algn="dist"/>
            <a:r>
              <a:rPr lang="en-US" sz="3600" b="0" kern="1200" spc="100" normalizeH="0" dirty="0" err="1">
                <a:solidFill>
                  <a:srgbClr val="95288B"/>
                </a:solidFill>
                <a:latin typeface="+mn-lt"/>
                <a:cs typeface="Calibri"/>
              </a:rPr>
              <a:t>businessplan</a:t>
            </a:r>
            <a:endParaRPr lang="en-US" sz="3600" b="0" kern="1200" spc="100" normalizeH="0" dirty="0">
              <a:solidFill>
                <a:srgbClr val="95288B"/>
              </a:solidFill>
              <a:latin typeface="Calibri"/>
              <a:cs typeface="Calibri"/>
            </a:endParaRPr>
          </a:p>
        </p:txBody>
      </p:sp>
    </p:spTree>
    <p:extLst>
      <p:ext uri="{BB962C8B-B14F-4D97-AF65-F5344CB8AC3E}">
        <p14:creationId xmlns:p14="http://schemas.microsoft.com/office/powerpoint/2010/main" val="3506850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9D757-F590-8F49-89B8-973DA87EB26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966E8F5-4D7B-5749-A489-9DE0E04E2A1F}"/>
              </a:ext>
            </a:extLst>
          </p:cNvPr>
          <p:cNvSpPr>
            <a:spLocks noGrp="1"/>
          </p:cNvSpPr>
          <p:nvPr>
            <p:ph type="dt" sz="half" idx="10"/>
          </p:nvPr>
        </p:nvSpPr>
        <p:spPr/>
        <p:txBody>
          <a:bodyPr/>
          <a:lstStyle/>
          <a:p>
            <a:fld id="{0B14BA84-A63B-FE4C-9C03-22A1E1E1501F}" type="datetimeFigureOut">
              <a:rPr lang="en-US" smtClean="0"/>
              <a:t>7/27/18</a:t>
            </a:fld>
            <a:endParaRPr lang="en-US"/>
          </a:p>
        </p:txBody>
      </p:sp>
      <p:sp>
        <p:nvSpPr>
          <p:cNvPr id="4" name="Footer Placeholder 3">
            <a:extLst>
              <a:ext uri="{FF2B5EF4-FFF2-40B4-BE49-F238E27FC236}">
                <a16:creationId xmlns:a16="http://schemas.microsoft.com/office/drawing/2014/main" id="{6C8E3519-3C8A-7449-8B24-05B429C21F2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59003C1-71DD-B34C-8869-952C5070453A}"/>
              </a:ext>
            </a:extLst>
          </p:cNvPr>
          <p:cNvSpPr>
            <a:spLocks noGrp="1"/>
          </p:cNvSpPr>
          <p:nvPr>
            <p:ph type="sldNum" sz="quarter" idx="12"/>
          </p:nvPr>
        </p:nvSpPr>
        <p:spPr/>
        <p:txBody>
          <a:bodyPr/>
          <a:lstStyle/>
          <a:p>
            <a:fld id="{CC4ED082-AEF9-0D48-A578-E02E9D79F2FB}" type="slidenum">
              <a:rPr lang="en-US" smtClean="0"/>
              <a:t>‹#›</a:t>
            </a:fld>
            <a:endParaRPr lang="en-US"/>
          </a:p>
        </p:txBody>
      </p:sp>
    </p:spTree>
    <p:extLst>
      <p:ext uri="{BB962C8B-B14F-4D97-AF65-F5344CB8AC3E}">
        <p14:creationId xmlns:p14="http://schemas.microsoft.com/office/powerpoint/2010/main" val="7199562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6333D5A-B3CA-2145-8FF0-A1B4E1DF27ED}"/>
              </a:ext>
            </a:extLst>
          </p:cNvPr>
          <p:cNvSpPr>
            <a:spLocks noGrp="1"/>
          </p:cNvSpPr>
          <p:nvPr>
            <p:ph type="dt" sz="half" idx="10"/>
          </p:nvPr>
        </p:nvSpPr>
        <p:spPr/>
        <p:txBody>
          <a:bodyPr/>
          <a:lstStyle/>
          <a:p>
            <a:fld id="{0B14BA84-A63B-FE4C-9C03-22A1E1E1501F}" type="datetimeFigureOut">
              <a:rPr lang="en-US" smtClean="0"/>
              <a:t>7/27/18</a:t>
            </a:fld>
            <a:endParaRPr lang="en-US"/>
          </a:p>
        </p:txBody>
      </p:sp>
      <p:sp>
        <p:nvSpPr>
          <p:cNvPr id="3" name="Footer Placeholder 2">
            <a:extLst>
              <a:ext uri="{FF2B5EF4-FFF2-40B4-BE49-F238E27FC236}">
                <a16:creationId xmlns:a16="http://schemas.microsoft.com/office/drawing/2014/main" id="{2F53C49C-8A46-3D49-84B2-867C684C4AD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C3BD51C-C065-EC41-9BD6-4BF1FBE0B4F9}"/>
              </a:ext>
            </a:extLst>
          </p:cNvPr>
          <p:cNvSpPr>
            <a:spLocks noGrp="1"/>
          </p:cNvSpPr>
          <p:nvPr>
            <p:ph type="sldNum" sz="quarter" idx="12"/>
          </p:nvPr>
        </p:nvSpPr>
        <p:spPr/>
        <p:txBody>
          <a:bodyPr/>
          <a:lstStyle/>
          <a:p>
            <a:fld id="{CC4ED082-AEF9-0D48-A578-E02E9D79F2FB}" type="slidenum">
              <a:rPr lang="en-US" smtClean="0"/>
              <a:t>‹#›</a:t>
            </a:fld>
            <a:endParaRPr lang="en-US"/>
          </a:p>
        </p:txBody>
      </p:sp>
    </p:spTree>
    <p:extLst>
      <p:ext uri="{BB962C8B-B14F-4D97-AF65-F5344CB8AC3E}">
        <p14:creationId xmlns:p14="http://schemas.microsoft.com/office/powerpoint/2010/main" val="38926580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EE9A2-1190-B747-AE1B-A04A2CCF62E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06B90CA-4F9C-7E4A-A0F0-58CFEA362ABF}"/>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0498BF7-A966-E547-8FCD-FFE54A3923D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948231-4245-9A44-9BE1-39F1F0B358A8}"/>
              </a:ext>
            </a:extLst>
          </p:cNvPr>
          <p:cNvSpPr>
            <a:spLocks noGrp="1"/>
          </p:cNvSpPr>
          <p:nvPr>
            <p:ph type="dt" sz="half" idx="10"/>
          </p:nvPr>
        </p:nvSpPr>
        <p:spPr/>
        <p:txBody>
          <a:bodyPr/>
          <a:lstStyle/>
          <a:p>
            <a:fld id="{0B14BA84-A63B-FE4C-9C03-22A1E1E1501F}" type="datetimeFigureOut">
              <a:rPr lang="en-US" smtClean="0"/>
              <a:t>7/27/18</a:t>
            </a:fld>
            <a:endParaRPr lang="en-US"/>
          </a:p>
        </p:txBody>
      </p:sp>
      <p:sp>
        <p:nvSpPr>
          <p:cNvPr id="6" name="Footer Placeholder 5">
            <a:extLst>
              <a:ext uri="{FF2B5EF4-FFF2-40B4-BE49-F238E27FC236}">
                <a16:creationId xmlns:a16="http://schemas.microsoft.com/office/drawing/2014/main" id="{A13C2372-5B19-4A43-93C1-4EE045E4E7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E676F4-781E-314C-B986-9BC499A2473C}"/>
              </a:ext>
            </a:extLst>
          </p:cNvPr>
          <p:cNvSpPr>
            <a:spLocks noGrp="1"/>
          </p:cNvSpPr>
          <p:nvPr>
            <p:ph type="sldNum" sz="quarter" idx="12"/>
          </p:nvPr>
        </p:nvSpPr>
        <p:spPr/>
        <p:txBody>
          <a:bodyPr/>
          <a:lstStyle/>
          <a:p>
            <a:fld id="{CC4ED082-AEF9-0D48-A578-E02E9D79F2FB}" type="slidenum">
              <a:rPr lang="en-US" smtClean="0"/>
              <a:t>‹#›</a:t>
            </a:fld>
            <a:endParaRPr lang="en-US"/>
          </a:p>
        </p:txBody>
      </p:sp>
    </p:spTree>
    <p:extLst>
      <p:ext uri="{BB962C8B-B14F-4D97-AF65-F5344CB8AC3E}">
        <p14:creationId xmlns:p14="http://schemas.microsoft.com/office/powerpoint/2010/main" val="13801648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9BCB4-7194-AD41-AE7E-36329A1C331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7B346CD-C283-A34F-B44F-D9F5FBF7BE57}"/>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A1FDFFC-1B1B-384E-A682-9DB62BD8869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4B34736-381E-B54D-B07F-7D3299C51C0D}"/>
              </a:ext>
            </a:extLst>
          </p:cNvPr>
          <p:cNvSpPr>
            <a:spLocks noGrp="1"/>
          </p:cNvSpPr>
          <p:nvPr>
            <p:ph type="dt" sz="half" idx="10"/>
          </p:nvPr>
        </p:nvSpPr>
        <p:spPr/>
        <p:txBody>
          <a:bodyPr/>
          <a:lstStyle/>
          <a:p>
            <a:fld id="{0B14BA84-A63B-FE4C-9C03-22A1E1E1501F}" type="datetimeFigureOut">
              <a:rPr lang="en-US" smtClean="0"/>
              <a:t>7/27/18</a:t>
            </a:fld>
            <a:endParaRPr lang="en-US"/>
          </a:p>
        </p:txBody>
      </p:sp>
      <p:sp>
        <p:nvSpPr>
          <p:cNvPr id="6" name="Footer Placeholder 5">
            <a:extLst>
              <a:ext uri="{FF2B5EF4-FFF2-40B4-BE49-F238E27FC236}">
                <a16:creationId xmlns:a16="http://schemas.microsoft.com/office/drawing/2014/main" id="{186FA39A-01EB-8246-978B-EA9A5B9CE4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74CB4C7-2F98-864A-B946-88DDF982A74F}"/>
              </a:ext>
            </a:extLst>
          </p:cNvPr>
          <p:cNvSpPr>
            <a:spLocks noGrp="1"/>
          </p:cNvSpPr>
          <p:nvPr>
            <p:ph type="sldNum" sz="quarter" idx="12"/>
          </p:nvPr>
        </p:nvSpPr>
        <p:spPr/>
        <p:txBody>
          <a:bodyPr/>
          <a:lstStyle/>
          <a:p>
            <a:fld id="{CC4ED082-AEF9-0D48-A578-E02E9D79F2FB}" type="slidenum">
              <a:rPr lang="en-US" smtClean="0"/>
              <a:t>‹#›</a:t>
            </a:fld>
            <a:endParaRPr lang="en-US"/>
          </a:p>
        </p:txBody>
      </p:sp>
    </p:spTree>
    <p:extLst>
      <p:ext uri="{BB962C8B-B14F-4D97-AF65-F5344CB8AC3E}">
        <p14:creationId xmlns:p14="http://schemas.microsoft.com/office/powerpoint/2010/main" val="41793288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A8689-D55D-8E4F-8EF7-9B671632387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FE80644-8FA8-7F4B-892E-B81D2669F9D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E99368-4269-9A4C-AEE5-C00910A53A61}"/>
              </a:ext>
            </a:extLst>
          </p:cNvPr>
          <p:cNvSpPr>
            <a:spLocks noGrp="1"/>
          </p:cNvSpPr>
          <p:nvPr>
            <p:ph type="dt" sz="half" idx="10"/>
          </p:nvPr>
        </p:nvSpPr>
        <p:spPr/>
        <p:txBody>
          <a:bodyPr/>
          <a:lstStyle/>
          <a:p>
            <a:fld id="{0B14BA84-A63B-FE4C-9C03-22A1E1E1501F}" type="datetimeFigureOut">
              <a:rPr lang="en-US" smtClean="0"/>
              <a:t>7/27/18</a:t>
            </a:fld>
            <a:endParaRPr lang="en-US"/>
          </a:p>
        </p:txBody>
      </p:sp>
      <p:sp>
        <p:nvSpPr>
          <p:cNvPr id="5" name="Footer Placeholder 4">
            <a:extLst>
              <a:ext uri="{FF2B5EF4-FFF2-40B4-BE49-F238E27FC236}">
                <a16:creationId xmlns:a16="http://schemas.microsoft.com/office/drawing/2014/main" id="{ACB73FD9-8A30-684D-9F57-639FC4158F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8F2797-C8BC-6749-9897-139D9419AD9C}"/>
              </a:ext>
            </a:extLst>
          </p:cNvPr>
          <p:cNvSpPr>
            <a:spLocks noGrp="1"/>
          </p:cNvSpPr>
          <p:nvPr>
            <p:ph type="sldNum" sz="quarter" idx="12"/>
          </p:nvPr>
        </p:nvSpPr>
        <p:spPr/>
        <p:txBody>
          <a:bodyPr/>
          <a:lstStyle/>
          <a:p>
            <a:fld id="{CC4ED082-AEF9-0D48-A578-E02E9D79F2FB}" type="slidenum">
              <a:rPr lang="en-US" smtClean="0"/>
              <a:t>‹#›</a:t>
            </a:fld>
            <a:endParaRPr lang="en-US"/>
          </a:p>
        </p:txBody>
      </p:sp>
    </p:spTree>
    <p:extLst>
      <p:ext uri="{BB962C8B-B14F-4D97-AF65-F5344CB8AC3E}">
        <p14:creationId xmlns:p14="http://schemas.microsoft.com/office/powerpoint/2010/main" val="24340371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630643B-BDA4-834F-982C-53A485087208}"/>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F385FD4-18F1-3C4F-B14D-B9BE703B6AAD}"/>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D7AA58E-845F-2A4F-831D-2F47C0358772}"/>
              </a:ext>
            </a:extLst>
          </p:cNvPr>
          <p:cNvSpPr>
            <a:spLocks noGrp="1"/>
          </p:cNvSpPr>
          <p:nvPr>
            <p:ph type="dt" sz="half" idx="10"/>
          </p:nvPr>
        </p:nvSpPr>
        <p:spPr/>
        <p:txBody>
          <a:bodyPr/>
          <a:lstStyle/>
          <a:p>
            <a:fld id="{0B14BA84-A63B-FE4C-9C03-22A1E1E1501F}" type="datetimeFigureOut">
              <a:rPr lang="en-US" smtClean="0"/>
              <a:t>7/27/18</a:t>
            </a:fld>
            <a:endParaRPr lang="en-US"/>
          </a:p>
        </p:txBody>
      </p:sp>
      <p:sp>
        <p:nvSpPr>
          <p:cNvPr id="5" name="Footer Placeholder 4">
            <a:extLst>
              <a:ext uri="{FF2B5EF4-FFF2-40B4-BE49-F238E27FC236}">
                <a16:creationId xmlns:a16="http://schemas.microsoft.com/office/drawing/2014/main" id="{7E8E219F-21E5-F64E-B3ED-2713BE104D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30C268-6345-1C4A-BD36-DF77B43C583D}"/>
              </a:ext>
            </a:extLst>
          </p:cNvPr>
          <p:cNvSpPr>
            <a:spLocks noGrp="1"/>
          </p:cNvSpPr>
          <p:nvPr>
            <p:ph type="sldNum" sz="quarter" idx="12"/>
          </p:nvPr>
        </p:nvSpPr>
        <p:spPr/>
        <p:txBody>
          <a:bodyPr/>
          <a:lstStyle/>
          <a:p>
            <a:fld id="{CC4ED082-AEF9-0D48-A578-E02E9D79F2FB}" type="slidenum">
              <a:rPr lang="en-US" smtClean="0"/>
              <a:t>‹#›</a:t>
            </a:fld>
            <a:endParaRPr lang="en-US"/>
          </a:p>
        </p:txBody>
      </p:sp>
    </p:spTree>
    <p:extLst>
      <p:ext uri="{BB962C8B-B14F-4D97-AF65-F5344CB8AC3E}">
        <p14:creationId xmlns:p14="http://schemas.microsoft.com/office/powerpoint/2010/main" val="2886810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32187"/>
            <a:ext cx="8229600" cy="566509"/>
          </a:xfrm>
        </p:spPr>
        <p:txBody>
          <a:bodyPr>
            <a:noAutofit/>
          </a:bodyPr>
          <a:lstStyle>
            <a:lvl1pPr algn="l">
              <a:defRPr sz="320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Box 6"/>
          <p:cNvSpPr txBox="1"/>
          <p:nvPr userDrawn="1"/>
        </p:nvSpPr>
        <p:spPr>
          <a:xfrm>
            <a:off x="517337" y="129497"/>
            <a:ext cx="2569614" cy="553998"/>
          </a:xfrm>
          <a:prstGeom prst="rect">
            <a:avLst/>
          </a:prstGeom>
          <a:noFill/>
        </p:spPr>
        <p:txBody>
          <a:bodyPr wrap="none" lIns="0" tIns="0" rIns="0" bIns="0" rtlCol="0">
            <a:spAutoFit/>
          </a:bodyPr>
          <a:lstStyle/>
          <a:p>
            <a:pPr algn="dist"/>
            <a:r>
              <a:rPr lang="en-US" sz="3600" b="0" kern="1200" spc="100" normalizeH="0" dirty="0" err="1">
                <a:solidFill>
                  <a:srgbClr val="95288B"/>
                </a:solidFill>
                <a:latin typeface="+mn-lt"/>
                <a:cs typeface="Calibri"/>
              </a:rPr>
              <a:t>businessplan</a:t>
            </a:r>
            <a:endParaRPr lang="en-US" sz="3600" b="0" kern="1200" spc="100" normalizeH="0" dirty="0">
              <a:solidFill>
                <a:srgbClr val="95288B"/>
              </a:solidFill>
              <a:latin typeface="+mn-lt"/>
              <a:cs typeface="Calibri"/>
            </a:endParaRPr>
          </a:p>
        </p:txBody>
      </p:sp>
    </p:spTree>
    <p:extLst>
      <p:ext uri="{BB962C8B-B14F-4D97-AF65-F5344CB8AC3E}">
        <p14:creationId xmlns:p14="http://schemas.microsoft.com/office/powerpoint/2010/main" val="423345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7" name="TextBox 6"/>
          <p:cNvSpPr txBox="1"/>
          <p:nvPr userDrawn="1"/>
        </p:nvSpPr>
        <p:spPr>
          <a:xfrm>
            <a:off x="462812" y="103235"/>
            <a:ext cx="2115112" cy="430887"/>
          </a:xfrm>
          <a:prstGeom prst="rect">
            <a:avLst/>
          </a:prstGeom>
          <a:noFill/>
        </p:spPr>
        <p:txBody>
          <a:bodyPr wrap="none" lIns="0" tIns="0" rIns="0" bIns="0" rtlCol="0">
            <a:spAutoFit/>
          </a:bodyPr>
          <a:lstStyle/>
          <a:p>
            <a:pPr algn="dist"/>
            <a:r>
              <a:rPr lang="en-US" sz="2800" b="0" kern="1200" spc="100" normalizeH="0" dirty="0" err="1">
                <a:solidFill>
                  <a:srgbClr val="95288B"/>
                </a:solidFill>
                <a:latin typeface="Calibri"/>
                <a:cs typeface="Calibri"/>
              </a:rPr>
              <a:t>businessplan</a:t>
            </a:r>
            <a:endParaRPr lang="en-US" sz="2800" b="0" kern="1200" spc="100" normalizeH="0" dirty="0">
              <a:solidFill>
                <a:srgbClr val="95288B"/>
              </a:solidFill>
              <a:latin typeface="Calibri"/>
              <a:cs typeface="Calibri"/>
            </a:endParaRPr>
          </a:p>
        </p:txBody>
      </p:sp>
    </p:spTree>
    <p:extLst>
      <p:ext uri="{BB962C8B-B14F-4D97-AF65-F5344CB8AC3E}">
        <p14:creationId xmlns:p14="http://schemas.microsoft.com/office/powerpoint/2010/main" val="395771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3643"/>
            <a:ext cx="8229600" cy="748564"/>
          </a:xfrm>
        </p:spPr>
        <p:txBody>
          <a:body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8" name="TextBox 7"/>
          <p:cNvSpPr txBox="1"/>
          <p:nvPr userDrawn="1"/>
        </p:nvSpPr>
        <p:spPr>
          <a:xfrm>
            <a:off x="457200" y="103235"/>
            <a:ext cx="2126333" cy="430887"/>
          </a:xfrm>
          <a:prstGeom prst="rect">
            <a:avLst/>
          </a:prstGeom>
          <a:noFill/>
        </p:spPr>
        <p:txBody>
          <a:bodyPr wrap="none" lIns="0" tIns="0" rIns="0" bIns="0" rtlCol="0">
            <a:spAutoFit/>
          </a:bodyPr>
          <a:lstStyle/>
          <a:p>
            <a:pPr algn="dist"/>
            <a:r>
              <a:rPr lang="en-US" sz="2800" b="0" kern="1200" spc="100" normalizeH="0" dirty="0">
                <a:solidFill>
                  <a:srgbClr val="95288B"/>
                </a:solidFill>
                <a:latin typeface="Calibri"/>
                <a:cs typeface="Calibri"/>
              </a:rPr>
              <a:t>business case</a:t>
            </a:r>
          </a:p>
        </p:txBody>
      </p:sp>
    </p:spTree>
    <p:extLst>
      <p:ext uri="{BB962C8B-B14F-4D97-AF65-F5344CB8AC3E}">
        <p14:creationId xmlns:p14="http://schemas.microsoft.com/office/powerpoint/2010/main" val="1521073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675237"/>
            <a:ext cx="4040188" cy="4996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675237"/>
            <a:ext cx="4041775" cy="4996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10" name="TextBox 9"/>
          <p:cNvSpPr txBox="1"/>
          <p:nvPr userDrawn="1"/>
        </p:nvSpPr>
        <p:spPr>
          <a:xfrm>
            <a:off x="457200" y="103235"/>
            <a:ext cx="2126333" cy="430887"/>
          </a:xfrm>
          <a:prstGeom prst="rect">
            <a:avLst/>
          </a:prstGeom>
          <a:noFill/>
        </p:spPr>
        <p:txBody>
          <a:bodyPr wrap="none" lIns="0" tIns="0" rIns="0" bIns="0" rtlCol="0">
            <a:spAutoFit/>
          </a:bodyPr>
          <a:lstStyle/>
          <a:p>
            <a:pPr algn="dist"/>
            <a:r>
              <a:rPr lang="en-US" sz="2800" b="0" kern="1200" spc="100" normalizeH="0" dirty="0">
                <a:solidFill>
                  <a:srgbClr val="95288B"/>
                </a:solidFill>
                <a:latin typeface="Calibri"/>
                <a:cs typeface="Calibri"/>
              </a:rPr>
              <a:t>business case</a:t>
            </a:r>
          </a:p>
        </p:txBody>
      </p:sp>
    </p:spTree>
    <p:extLst>
      <p:ext uri="{BB962C8B-B14F-4D97-AF65-F5344CB8AC3E}">
        <p14:creationId xmlns:p14="http://schemas.microsoft.com/office/powerpoint/2010/main" val="3455532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6" name="TextBox 5"/>
          <p:cNvSpPr txBox="1"/>
          <p:nvPr userDrawn="1"/>
        </p:nvSpPr>
        <p:spPr>
          <a:xfrm>
            <a:off x="457200" y="103235"/>
            <a:ext cx="2126333" cy="430887"/>
          </a:xfrm>
          <a:prstGeom prst="rect">
            <a:avLst/>
          </a:prstGeom>
          <a:noFill/>
        </p:spPr>
        <p:txBody>
          <a:bodyPr wrap="none" lIns="0" tIns="0" rIns="0" bIns="0" rtlCol="0">
            <a:spAutoFit/>
          </a:bodyPr>
          <a:lstStyle/>
          <a:p>
            <a:pPr algn="dist"/>
            <a:r>
              <a:rPr lang="en-US" sz="2800" b="0" kern="1200" spc="100" normalizeH="0" dirty="0">
                <a:solidFill>
                  <a:srgbClr val="95288B"/>
                </a:solidFill>
                <a:latin typeface="Calibri"/>
                <a:cs typeface="Calibri"/>
              </a:rPr>
              <a:t>business case</a:t>
            </a:r>
          </a:p>
        </p:txBody>
      </p:sp>
    </p:spTree>
    <p:extLst>
      <p:ext uri="{BB962C8B-B14F-4D97-AF65-F5344CB8AC3E}">
        <p14:creationId xmlns:p14="http://schemas.microsoft.com/office/powerpoint/2010/main" val="1704168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Tree>
    <p:extLst>
      <p:ext uri="{BB962C8B-B14F-4D97-AF65-F5344CB8AC3E}">
        <p14:creationId xmlns:p14="http://schemas.microsoft.com/office/powerpoint/2010/main" val="2159875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83577"/>
            <a:ext cx="3008313" cy="651521"/>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783577"/>
            <a:ext cx="5111750" cy="534258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143C73-4B22-3C43-B87B-55B82276D90C}" type="slidenum">
              <a:rPr lang="en-US" smtClean="0"/>
              <a:t>‹#›</a:t>
            </a:fld>
            <a:endParaRPr lang="en-US"/>
          </a:p>
        </p:txBody>
      </p:sp>
      <p:sp>
        <p:nvSpPr>
          <p:cNvPr id="8" name="TextBox 7"/>
          <p:cNvSpPr txBox="1"/>
          <p:nvPr userDrawn="1"/>
        </p:nvSpPr>
        <p:spPr>
          <a:xfrm>
            <a:off x="457200" y="103235"/>
            <a:ext cx="2126333" cy="430887"/>
          </a:xfrm>
          <a:prstGeom prst="rect">
            <a:avLst/>
          </a:prstGeom>
          <a:noFill/>
        </p:spPr>
        <p:txBody>
          <a:bodyPr wrap="none" lIns="0" tIns="0" rIns="0" bIns="0" rtlCol="0">
            <a:spAutoFit/>
          </a:bodyPr>
          <a:lstStyle/>
          <a:p>
            <a:pPr algn="dist"/>
            <a:r>
              <a:rPr lang="en-US" sz="2800" b="0" kern="1200" spc="100" normalizeH="0" dirty="0">
                <a:solidFill>
                  <a:srgbClr val="95288B"/>
                </a:solidFill>
                <a:latin typeface="Calibri"/>
                <a:cs typeface="Calibri"/>
              </a:rPr>
              <a:t>business case</a:t>
            </a:r>
          </a:p>
        </p:txBody>
      </p:sp>
    </p:spTree>
    <p:extLst>
      <p:ext uri="{BB962C8B-B14F-4D97-AF65-F5344CB8AC3E}">
        <p14:creationId xmlns:p14="http://schemas.microsoft.com/office/powerpoint/2010/main" val="3590930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14.xml"/><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18677"/>
            <a:ext cx="8229600" cy="552999"/>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457200" y="1600201"/>
            <a:ext cx="8229600" cy="439615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cxnSp>
        <p:nvCxnSpPr>
          <p:cNvPr id="8" name="Straight Connector 7"/>
          <p:cNvCxnSpPr/>
          <p:nvPr userDrawn="1"/>
        </p:nvCxnSpPr>
        <p:spPr>
          <a:xfrm>
            <a:off x="457200" y="808807"/>
            <a:ext cx="8229600" cy="0"/>
          </a:xfrm>
          <a:prstGeom prst="line">
            <a:avLst/>
          </a:prstGeom>
          <a:ln w="28575">
            <a:solidFill>
              <a:srgbClr val="3E3E40"/>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457200" y="6006305"/>
            <a:ext cx="8229600" cy="0"/>
          </a:xfrm>
          <a:prstGeom prst="line">
            <a:avLst/>
          </a:prstGeom>
          <a:ln w="28575">
            <a:solidFill>
              <a:srgbClr val="3E3E40"/>
            </a:solidFill>
          </a:ln>
          <a:effectLst/>
        </p:spPr>
        <p:style>
          <a:lnRef idx="2">
            <a:schemeClr val="accent1"/>
          </a:lnRef>
          <a:fillRef idx="0">
            <a:schemeClr val="accent1"/>
          </a:fillRef>
          <a:effectRef idx="1">
            <a:schemeClr val="accent1"/>
          </a:effectRef>
          <a:fontRef idx="minor">
            <a:schemeClr val="tx1"/>
          </a:fontRef>
        </p:style>
      </p:cxnSp>
      <p:pic>
        <p:nvPicPr>
          <p:cNvPr id="9" name="Picture 8">
            <a:extLst>
              <a:ext uri="{FF2B5EF4-FFF2-40B4-BE49-F238E27FC236}">
                <a16:creationId xmlns:a16="http://schemas.microsoft.com/office/drawing/2014/main" id="{00BB7342-81B4-734D-8F9C-C17CED51F48F}"/>
              </a:ext>
            </a:extLst>
          </p:cNvPr>
          <p:cNvPicPr>
            <a:picLocks noChangeAspect="1"/>
          </p:cNvPicPr>
          <p:nvPr userDrawn="1"/>
        </p:nvPicPr>
        <p:blipFill>
          <a:blip r:embed="rId15"/>
          <a:stretch>
            <a:fillRect/>
          </a:stretch>
        </p:blipFill>
        <p:spPr>
          <a:xfrm>
            <a:off x="7966341" y="6124880"/>
            <a:ext cx="720459" cy="678179"/>
          </a:xfrm>
          <a:prstGeom prst="rect">
            <a:avLst/>
          </a:prstGeom>
        </p:spPr>
      </p:pic>
    </p:spTree>
    <p:extLst>
      <p:ext uri="{BB962C8B-B14F-4D97-AF65-F5344CB8AC3E}">
        <p14:creationId xmlns:p14="http://schemas.microsoft.com/office/powerpoint/2010/main" val="2107975831"/>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lvl1pPr algn="l" defTabSz="4572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95288B"/>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3FB81494-C072-EF40-A244-FE42244CB6C9}"/>
              </a:ext>
            </a:extLst>
          </p:cNvPr>
          <p:cNvSpPr txBox="1">
            <a:spLocks/>
          </p:cNvSpPr>
          <p:nvPr userDrawn="1"/>
        </p:nvSpPr>
        <p:spPr>
          <a:xfrm>
            <a:off x="685800" y="2130425"/>
            <a:ext cx="7852410" cy="1470025"/>
          </a:xfrm>
          <a:prstGeom prst="rect">
            <a:avLst/>
          </a:prstGeom>
        </p:spPr>
        <p:txBody>
          <a:bodyPr rIns="0"/>
          <a:lstStyle>
            <a:lvl1pPr algn="ctr" defTabSz="914400" rtl="0" eaLnBrk="1" latinLnBrk="0" hangingPunct="1">
              <a:lnSpc>
                <a:spcPct val="90000"/>
              </a:lnSpc>
              <a:spcBef>
                <a:spcPct val="0"/>
              </a:spcBef>
              <a:buNone/>
              <a:defRPr sz="5400" kern="1200" spc="100">
                <a:solidFill>
                  <a:srgbClr val="0178B9"/>
                </a:solidFill>
                <a:latin typeface="+mj-lt"/>
                <a:ea typeface="+mj-ea"/>
                <a:cs typeface="+mj-cs"/>
              </a:defRPr>
            </a:lvl1pPr>
          </a:lstStyle>
          <a:p>
            <a:pPr algn="r"/>
            <a:r>
              <a:rPr lang="en-US" sz="5000" b="0" dirty="0">
                <a:solidFill>
                  <a:schemeClr val="bg1"/>
                </a:solidFill>
                <a:latin typeface="CorpidOffice C1s" panose="020B0603040502060204" pitchFamily="34" charset="77"/>
              </a:rPr>
              <a:t>BUSINESSPLAN</a:t>
            </a:r>
          </a:p>
        </p:txBody>
      </p:sp>
      <p:sp>
        <p:nvSpPr>
          <p:cNvPr id="9" name="Date Placeholder 3">
            <a:extLst>
              <a:ext uri="{FF2B5EF4-FFF2-40B4-BE49-F238E27FC236}">
                <a16:creationId xmlns:a16="http://schemas.microsoft.com/office/drawing/2014/main" id="{072FED2F-FBB7-8D4A-95F5-7F49A5F68A5D}"/>
              </a:ext>
            </a:extLst>
          </p:cNvPr>
          <p:cNvSpPr>
            <a:spLocks noGrp="1"/>
          </p:cNvSpPr>
          <p:nvPr>
            <p:ph type="dt" sz="half" idx="2"/>
          </p:nvPr>
        </p:nvSpPr>
        <p:spPr>
          <a:xfrm>
            <a:off x="457200" y="6356350"/>
            <a:ext cx="2133600" cy="365125"/>
          </a:xfrm>
          <a:prstGeom prst="rect">
            <a:avLst/>
          </a:prstGeom>
        </p:spPr>
        <p:txBody>
          <a:bodyPr/>
          <a:lstStyle>
            <a:lvl1pPr>
              <a:defRPr sz="1200">
                <a:solidFill>
                  <a:schemeClr val="bg1"/>
                </a:solidFill>
              </a:defRPr>
            </a:lvl1pPr>
          </a:lstStyle>
          <a:p>
            <a:r>
              <a:rPr lang="en-US" b="1" dirty="0"/>
              <a:t>© InnoValor, 2018</a:t>
            </a:r>
            <a:endParaRPr lang="en-US" dirty="0"/>
          </a:p>
          <a:p>
            <a:endParaRPr lang="en-US" dirty="0"/>
          </a:p>
        </p:txBody>
      </p:sp>
      <p:sp>
        <p:nvSpPr>
          <p:cNvPr id="10" name="Footer Placeholder 4">
            <a:extLst>
              <a:ext uri="{FF2B5EF4-FFF2-40B4-BE49-F238E27FC236}">
                <a16:creationId xmlns:a16="http://schemas.microsoft.com/office/drawing/2014/main" id="{ACF5A135-2C7F-8C41-9DA4-8A58F8B253A0}"/>
              </a:ext>
            </a:extLst>
          </p:cNvPr>
          <p:cNvSpPr>
            <a:spLocks noGrp="1"/>
          </p:cNvSpPr>
          <p:nvPr>
            <p:ph type="ftr" sz="quarter" idx="3"/>
          </p:nvPr>
        </p:nvSpPr>
        <p:spPr>
          <a:xfrm>
            <a:off x="3124200" y="6356350"/>
            <a:ext cx="2895600" cy="365125"/>
          </a:xfrm>
          <a:prstGeom prst="rect">
            <a:avLst/>
          </a:prstGeom>
        </p:spPr>
        <p:txBody>
          <a:bodyPr/>
          <a:lstStyle/>
          <a:p>
            <a:endParaRPr lang="en-US"/>
          </a:p>
        </p:txBody>
      </p:sp>
      <p:cxnSp>
        <p:nvCxnSpPr>
          <p:cNvPr id="12" name="Straight Connector 11">
            <a:extLst>
              <a:ext uri="{FF2B5EF4-FFF2-40B4-BE49-F238E27FC236}">
                <a16:creationId xmlns:a16="http://schemas.microsoft.com/office/drawing/2014/main" id="{C281559A-92CA-0941-99FC-A8014E7AE234}"/>
              </a:ext>
            </a:extLst>
          </p:cNvPr>
          <p:cNvCxnSpPr>
            <a:cxnSpLocks/>
          </p:cNvCxnSpPr>
          <p:nvPr userDrawn="1"/>
        </p:nvCxnSpPr>
        <p:spPr>
          <a:xfrm flipH="1">
            <a:off x="600075" y="2865437"/>
            <a:ext cx="7938135" cy="0"/>
          </a:xfrm>
          <a:prstGeom prst="line">
            <a:avLst/>
          </a:prstGeom>
          <a:ln>
            <a:solidFill>
              <a:schemeClr val="bg1"/>
            </a:solidFill>
          </a:ln>
        </p:spPr>
        <p:style>
          <a:lnRef idx="3">
            <a:schemeClr val="dk1"/>
          </a:lnRef>
          <a:fillRef idx="0">
            <a:schemeClr val="dk1"/>
          </a:fillRef>
          <a:effectRef idx="2">
            <a:schemeClr val="dk1"/>
          </a:effectRef>
          <a:fontRef idx="minor">
            <a:schemeClr val="tx1"/>
          </a:fontRef>
        </p:style>
      </p:cxnSp>
      <p:pic>
        <p:nvPicPr>
          <p:cNvPr id="17" name="Picture 16">
            <a:extLst>
              <a:ext uri="{FF2B5EF4-FFF2-40B4-BE49-F238E27FC236}">
                <a16:creationId xmlns:a16="http://schemas.microsoft.com/office/drawing/2014/main" id="{06F8C55E-6A51-A54C-BCEA-BDDB657A71E2}"/>
              </a:ext>
            </a:extLst>
          </p:cNvPr>
          <p:cNvPicPr>
            <a:picLocks noChangeAspect="1"/>
          </p:cNvPicPr>
          <p:nvPr userDrawn="1"/>
        </p:nvPicPr>
        <p:blipFill>
          <a:blip r:embed="rId3"/>
          <a:stretch>
            <a:fillRect/>
          </a:stretch>
        </p:blipFill>
        <p:spPr>
          <a:xfrm>
            <a:off x="600076" y="174154"/>
            <a:ext cx="1439085" cy="1357200"/>
          </a:xfrm>
          <a:prstGeom prst="rect">
            <a:avLst/>
          </a:prstGeom>
        </p:spPr>
      </p:pic>
      <p:pic>
        <p:nvPicPr>
          <p:cNvPr id="23" name="Picture 22">
            <a:extLst>
              <a:ext uri="{FF2B5EF4-FFF2-40B4-BE49-F238E27FC236}">
                <a16:creationId xmlns:a16="http://schemas.microsoft.com/office/drawing/2014/main" id="{6B46E970-6F08-C648-94FE-1DFEBACA04C1}"/>
              </a:ext>
            </a:extLst>
          </p:cNvPr>
          <p:cNvPicPr>
            <a:picLocks noChangeAspect="1"/>
          </p:cNvPicPr>
          <p:nvPr userDrawn="1"/>
        </p:nvPicPr>
        <p:blipFill>
          <a:blip r:embed="rId4"/>
          <a:stretch>
            <a:fillRect/>
          </a:stretch>
        </p:blipFill>
        <p:spPr>
          <a:xfrm>
            <a:off x="7364730" y="3002916"/>
            <a:ext cx="1332000" cy="908813"/>
          </a:xfrm>
          <a:prstGeom prst="rect">
            <a:avLst/>
          </a:prstGeom>
        </p:spPr>
      </p:pic>
    </p:spTree>
    <p:extLst>
      <p:ext uri="{BB962C8B-B14F-4D97-AF65-F5344CB8AC3E}">
        <p14:creationId xmlns:p14="http://schemas.microsoft.com/office/powerpoint/2010/main" val="53297208"/>
      </p:ext>
    </p:extLst>
  </p:cSld>
  <p:clrMap bg1="lt1" tx1="dk1" bg2="lt2" tx2="dk2" accent1="accent1" accent2="accent2" accent3="accent3" accent4="accent4" accent5="accent5" accent6="accent6" hlink="hlink" folHlink="folHlink"/>
  <p:sldLayoutIdLst>
    <p:sldLayoutId id="214748367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E8EB31D-08E3-9B48-A840-F650AB9A844A}"/>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75594B1-63A8-5140-BB1B-50BB976CCB48}"/>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C4311CE-2D48-7E40-9FAF-F50D9226A1DE}"/>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14BA84-A63B-FE4C-9C03-22A1E1E1501F}" type="datetimeFigureOut">
              <a:rPr lang="en-US" smtClean="0"/>
              <a:t>7/27/18</a:t>
            </a:fld>
            <a:endParaRPr lang="en-US"/>
          </a:p>
        </p:txBody>
      </p:sp>
      <p:sp>
        <p:nvSpPr>
          <p:cNvPr id="5" name="Footer Placeholder 4">
            <a:extLst>
              <a:ext uri="{FF2B5EF4-FFF2-40B4-BE49-F238E27FC236}">
                <a16:creationId xmlns:a16="http://schemas.microsoft.com/office/drawing/2014/main" id="{7E382521-E64E-5C46-898F-D7FB83A0A2F1}"/>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A2F1B61-DFE8-104D-863E-E68A6B823022}"/>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4ED082-AEF9-0D48-A578-E02E9D79F2FB}" type="slidenum">
              <a:rPr lang="en-US" smtClean="0"/>
              <a:t>‹#›</a:t>
            </a:fld>
            <a:endParaRPr lang="en-US"/>
          </a:p>
        </p:txBody>
      </p:sp>
    </p:spTree>
    <p:extLst>
      <p:ext uri="{BB962C8B-B14F-4D97-AF65-F5344CB8AC3E}">
        <p14:creationId xmlns:p14="http://schemas.microsoft.com/office/powerpoint/2010/main" val="2379351435"/>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A3059AD-4F63-784C-A953-487CC78286A6}"/>
              </a:ext>
            </a:extLst>
          </p:cNvPr>
          <p:cNvSpPr>
            <a:spLocks noGrp="1"/>
          </p:cNvSpPr>
          <p:nvPr>
            <p:ph type="title"/>
          </p:nvPr>
        </p:nvSpPr>
        <p:spPr>
          <a:xfrm>
            <a:off x="628650" y="4451350"/>
            <a:ext cx="7886700" cy="1690771"/>
          </a:xfrm>
        </p:spPr>
        <p:txBody>
          <a:bodyPr/>
          <a:lstStyle/>
          <a:p>
            <a:pPr>
              <a:lnSpc>
                <a:spcPct val="100000"/>
              </a:lnSpc>
              <a:spcBef>
                <a:spcPts val="400"/>
              </a:spcBef>
            </a:pPr>
            <a:r>
              <a:rPr lang="nl-NL" sz="2000" dirty="0"/>
              <a:t>Bedrijfsnaam </a:t>
            </a:r>
            <a:br>
              <a:rPr lang="nl-NL" sz="2000" dirty="0"/>
            </a:br>
            <a:r>
              <a:rPr lang="nl-NL" sz="2000" dirty="0"/>
              <a:t>Datum</a:t>
            </a:r>
            <a:br>
              <a:rPr lang="nl-NL" sz="2000" dirty="0"/>
            </a:br>
            <a:r>
              <a:rPr lang="nl-NL" sz="2000" dirty="0"/>
              <a:t>Ondernemer</a:t>
            </a:r>
            <a:br>
              <a:rPr lang="nl-NL" sz="2000" dirty="0"/>
            </a:br>
            <a:r>
              <a:rPr lang="nl-NL" sz="2000" dirty="0"/>
              <a:t>Versie</a:t>
            </a:r>
            <a:endParaRPr lang="nl-NL" dirty="0"/>
          </a:p>
        </p:txBody>
      </p:sp>
    </p:spTree>
    <p:extLst>
      <p:ext uri="{BB962C8B-B14F-4D97-AF65-F5344CB8AC3E}">
        <p14:creationId xmlns:p14="http://schemas.microsoft.com/office/powerpoint/2010/main" val="7585149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32187"/>
            <a:ext cx="8229600" cy="566509"/>
          </a:xfrm>
        </p:spPr>
        <p:txBody>
          <a:bodyPr lIns="0" tIns="0" rIns="0" bIns="0">
            <a:normAutofit/>
          </a:bodyPr>
          <a:lstStyle/>
          <a:p>
            <a:r>
              <a:rPr lang="nl-NL" sz="2900"/>
              <a:t>Industrie-analyse</a:t>
            </a:r>
          </a:p>
        </p:txBody>
      </p:sp>
      <p:sp>
        <p:nvSpPr>
          <p:cNvPr id="3" name="Content Placeholder 2"/>
          <p:cNvSpPr>
            <a:spLocks noGrp="1"/>
          </p:cNvSpPr>
          <p:nvPr>
            <p:ph idx="1"/>
          </p:nvPr>
        </p:nvSpPr>
        <p:spPr>
          <a:xfrm>
            <a:off x="457200" y="1600201"/>
            <a:ext cx="8229600" cy="4396154"/>
          </a:xfrm>
        </p:spPr>
        <p:txBody>
          <a:bodyPr>
            <a:normAutofit/>
          </a:bodyPr>
          <a:lstStyle/>
          <a:p>
            <a:r>
              <a:rPr lang="nl-NL" sz="2400" dirty="0"/>
              <a:t>In de Industrie-analyse houd je je bezig met de markt waarin je concurreert en de trends in jouw markt</a:t>
            </a:r>
          </a:p>
          <a:p>
            <a:endParaRPr lang="nl-NL" sz="2400" dirty="0"/>
          </a:p>
          <a:p>
            <a:r>
              <a:rPr lang="nl-NL" sz="2400" dirty="0"/>
              <a:t>Beantwoord de vragen:</a:t>
            </a:r>
          </a:p>
          <a:p>
            <a:pPr lvl="1"/>
            <a:r>
              <a:rPr lang="nl-NL" sz="2000" dirty="0"/>
              <a:t>In welke markten concurreer je?</a:t>
            </a:r>
          </a:p>
          <a:p>
            <a:pPr lvl="1"/>
            <a:r>
              <a:rPr lang="nl-NL" sz="2000" dirty="0"/>
              <a:t>Wat zijn de belangrijkste trends die invloed hebben op jouw bedrijf?</a:t>
            </a:r>
          </a:p>
          <a:p>
            <a:pPr lvl="1"/>
            <a:r>
              <a:rPr lang="nl-NL" sz="2000" dirty="0"/>
              <a:t>Hoe groot is jouw markt?</a:t>
            </a: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marktanalyse</a:t>
            </a:r>
          </a:p>
        </p:txBody>
      </p:sp>
      <p:sp>
        <p:nvSpPr>
          <p:cNvPr id="5" name="TextBox 1">
            <a:extLst>
              <a:ext uri="{FF2B5EF4-FFF2-40B4-BE49-F238E27FC236}">
                <a16:creationId xmlns:a16="http://schemas.microsoft.com/office/drawing/2014/main" id="{8C7D54D2-5C37-B340-8F1D-0792124027C2}"/>
              </a:ext>
            </a:extLst>
          </p:cNvPr>
          <p:cNvSpPr txBox="1"/>
          <p:nvPr/>
        </p:nvSpPr>
        <p:spPr>
          <a:xfrm>
            <a:off x="457200" y="6126163"/>
            <a:ext cx="3148664" cy="523220"/>
          </a:xfrm>
          <a:prstGeom prst="rect">
            <a:avLst/>
          </a:prstGeom>
          <a:noFill/>
        </p:spPr>
        <p:txBody>
          <a:bodyPr wrap="square" rtlCol="0">
            <a:spAutoFit/>
          </a:bodyPr>
          <a:lstStyle/>
          <a:p>
            <a:r>
              <a:rPr lang="nl-NL" sz="1400">
                <a:solidFill>
                  <a:srgbClr val="95288B"/>
                </a:solidFill>
              </a:rPr>
              <a:t>! Dit is een informatieslide, deze zijn niet zichtbaar tijdens een presentatie.</a:t>
            </a:r>
          </a:p>
        </p:txBody>
      </p:sp>
    </p:spTree>
    <p:extLst>
      <p:ext uri="{BB962C8B-B14F-4D97-AF65-F5344CB8AC3E}">
        <p14:creationId xmlns:p14="http://schemas.microsoft.com/office/powerpoint/2010/main" val="2035095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Industrie-analyse</a:t>
            </a:r>
            <a:endParaRPr lang="en-US" sz="2900"/>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err="1"/>
              <a:t>marktanalyse</a:t>
            </a:r>
            <a:endParaRPr lang="en-US" spc="100"/>
          </a:p>
        </p:txBody>
      </p:sp>
    </p:spTree>
    <p:extLst>
      <p:ext uri="{BB962C8B-B14F-4D97-AF65-F5344CB8AC3E}">
        <p14:creationId xmlns:p14="http://schemas.microsoft.com/office/powerpoint/2010/main" val="8879191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dirty="0"/>
              <a:t>Concurrentieanalyse</a:t>
            </a:r>
          </a:p>
        </p:txBody>
      </p:sp>
      <p:sp>
        <p:nvSpPr>
          <p:cNvPr id="3" name="Content Placeholder 2"/>
          <p:cNvSpPr>
            <a:spLocks noGrp="1"/>
          </p:cNvSpPr>
          <p:nvPr>
            <p:ph idx="1"/>
          </p:nvPr>
        </p:nvSpPr>
        <p:spPr/>
        <p:txBody>
          <a:bodyPr>
            <a:normAutofit/>
          </a:bodyPr>
          <a:lstStyle/>
          <a:p>
            <a:r>
              <a:rPr lang="nl-NL" sz="2400" dirty="0"/>
              <a:t>De concurrentieanalyse geeft een beeld van je concurrenten en van jouw concurrentievoordeel</a:t>
            </a:r>
          </a:p>
          <a:p>
            <a:endParaRPr lang="nl-NL" sz="2400" dirty="0"/>
          </a:p>
          <a:p>
            <a:r>
              <a:rPr lang="nl-NL" sz="2400" dirty="0"/>
              <a:t>Beantwoord de vragen:</a:t>
            </a:r>
          </a:p>
          <a:p>
            <a:pPr lvl="1"/>
            <a:r>
              <a:rPr lang="nl-NL" sz="2000" dirty="0"/>
              <a:t>Met welke unieke kwalificaties verhoog je de slagingskans van jouw bedrijf?</a:t>
            </a:r>
          </a:p>
          <a:p>
            <a:pPr lvl="1"/>
            <a:r>
              <a:rPr lang="nl-NL" sz="2000" dirty="0"/>
              <a:t>Wie zijn je concurrenten? Wat zijn hun sterke en zwakke punten?</a:t>
            </a:r>
          </a:p>
          <a:p>
            <a:pPr lvl="1"/>
            <a:r>
              <a:rPr lang="nl-NL" sz="2000" dirty="0"/>
              <a:t>Welke (duurzame) concurrentievoordelen heeft jouw bedrijf?</a:t>
            </a: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marktanalyse</a:t>
            </a:r>
          </a:p>
        </p:txBody>
      </p:sp>
      <p:sp>
        <p:nvSpPr>
          <p:cNvPr id="5" name="TextBox 1">
            <a:extLst>
              <a:ext uri="{FF2B5EF4-FFF2-40B4-BE49-F238E27FC236}">
                <a16:creationId xmlns:a16="http://schemas.microsoft.com/office/drawing/2014/main" id="{62152277-1DCC-7A4A-BA21-681D68E84700}"/>
              </a:ext>
            </a:extLst>
          </p:cNvPr>
          <p:cNvSpPr txBox="1"/>
          <p:nvPr/>
        </p:nvSpPr>
        <p:spPr>
          <a:xfrm>
            <a:off x="457200" y="6126163"/>
            <a:ext cx="3148664" cy="523220"/>
          </a:xfrm>
          <a:prstGeom prst="rect">
            <a:avLst/>
          </a:prstGeom>
          <a:noFill/>
        </p:spPr>
        <p:txBody>
          <a:bodyPr wrap="square" rtlCol="0">
            <a:spAutoFit/>
          </a:bodyPr>
          <a:lstStyle/>
          <a:p>
            <a:r>
              <a:rPr lang="nl-NL" sz="1400">
                <a:solidFill>
                  <a:srgbClr val="95288B"/>
                </a:solidFill>
              </a:rPr>
              <a:t>! Dit is een informatieslide, deze zijn niet zichtbaar tijdens een presentatie.</a:t>
            </a:r>
          </a:p>
        </p:txBody>
      </p:sp>
    </p:spTree>
    <p:extLst>
      <p:ext uri="{BB962C8B-B14F-4D97-AF65-F5344CB8AC3E}">
        <p14:creationId xmlns:p14="http://schemas.microsoft.com/office/powerpoint/2010/main" val="23660436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dirty="0" err="1"/>
              <a:t>Concurrentie-analyse</a:t>
            </a:r>
            <a:endParaRPr lang="en-US" sz="2900" dirty="0"/>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err="1"/>
              <a:t>marktanalyse</a:t>
            </a:r>
            <a:endParaRPr lang="en-US" spc="100" dirty="0"/>
          </a:p>
        </p:txBody>
      </p:sp>
    </p:spTree>
    <p:extLst>
      <p:ext uri="{BB962C8B-B14F-4D97-AF65-F5344CB8AC3E}">
        <p14:creationId xmlns:p14="http://schemas.microsoft.com/office/powerpoint/2010/main" val="1478056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a:t>Producten en voordelen</a:t>
            </a:r>
          </a:p>
        </p:txBody>
      </p:sp>
      <p:sp>
        <p:nvSpPr>
          <p:cNvPr id="3" name="Content Placeholder 2"/>
          <p:cNvSpPr>
            <a:spLocks noGrp="1"/>
          </p:cNvSpPr>
          <p:nvPr>
            <p:ph idx="1"/>
          </p:nvPr>
        </p:nvSpPr>
        <p:spPr/>
        <p:txBody>
          <a:bodyPr>
            <a:normAutofit/>
          </a:bodyPr>
          <a:lstStyle/>
          <a:p>
            <a:r>
              <a:rPr lang="nl-NL" sz="2400" dirty="0"/>
              <a:t>Geef informatie over de specifieke voordelen die jouw product of dienst bied. Geef details over intellectueel eigendom als je dat bezit</a:t>
            </a:r>
          </a:p>
          <a:p>
            <a:endParaRPr lang="nl-NL" sz="2400" dirty="0"/>
          </a:p>
          <a:p>
            <a:r>
              <a:rPr lang="nl-NL" sz="2400" dirty="0"/>
              <a:t>Beantwoord de vragen</a:t>
            </a:r>
          </a:p>
          <a:p>
            <a:pPr lvl="1"/>
            <a:r>
              <a:rPr lang="nl-NL" sz="2000" dirty="0"/>
              <a:t>Wat is jouw product of dienst?</a:t>
            </a:r>
          </a:p>
          <a:p>
            <a:pPr lvl="1"/>
            <a:r>
              <a:rPr lang="nl-NL" sz="2000" dirty="0"/>
              <a:t>Welke specifieke voordelen heeft je product of dienst?</a:t>
            </a:r>
          </a:p>
          <a:p>
            <a:pPr lvl="1"/>
            <a:r>
              <a:rPr lang="nl-NL" sz="2000" dirty="0"/>
              <a:t>Welk intellectueel eigendom bezit je?</a:t>
            </a: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producten</a:t>
            </a:r>
          </a:p>
        </p:txBody>
      </p:sp>
      <p:sp>
        <p:nvSpPr>
          <p:cNvPr id="5" name="TextBox 1">
            <a:extLst>
              <a:ext uri="{FF2B5EF4-FFF2-40B4-BE49-F238E27FC236}">
                <a16:creationId xmlns:a16="http://schemas.microsoft.com/office/drawing/2014/main" id="{18337693-58E3-3344-BD1A-E5295C3317EC}"/>
              </a:ext>
            </a:extLst>
          </p:cNvPr>
          <p:cNvSpPr txBox="1"/>
          <p:nvPr/>
        </p:nvSpPr>
        <p:spPr>
          <a:xfrm>
            <a:off x="457200" y="6126163"/>
            <a:ext cx="3148664" cy="523220"/>
          </a:xfrm>
          <a:prstGeom prst="rect">
            <a:avLst/>
          </a:prstGeom>
          <a:noFill/>
        </p:spPr>
        <p:txBody>
          <a:bodyPr wrap="square" rtlCol="0">
            <a:spAutoFit/>
          </a:bodyPr>
          <a:lstStyle/>
          <a:p>
            <a:r>
              <a:rPr lang="nl-NL" sz="1400">
                <a:solidFill>
                  <a:srgbClr val="95288B"/>
                </a:solidFill>
              </a:rPr>
              <a:t>! Dit is een informatieslide, deze zijn niet zichtbaar tijdens een presentatie.</a:t>
            </a:r>
          </a:p>
        </p:txBody>
      </p:sp>
    </p:spTree>
    <p:extLst>
      <p:ext uri="{BB962C8B-B14F-4D97-AF65-F5344CB8AC3E}">
        <p14:creationId xmlns:p14="http://schemas.microsoft.com/office/powerpoint/2010/main" val="4351196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a:t>Producten en voordelen</a:t>
            </a:r>
            <a:endParaRPr lang="en-US" sz="2900"/>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err="1"/>
              <a:t>producten</a:t>
            </a:r>
            <a:endParaRPr lang="en-US" spc="100"/>
          </a:p>
        </p:txBody>
      </p:sp>
    </p:spTree>
    <p:extLst>
      <p:ext uri="{BB962C8B-B14F-4D97-AF65-F5344CB8AC3E}">
        <p14:creationId xmlns:p14="http://schemas.microsoft.com/office/powerpoint/2010/main" val="31612622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a:t>Merk en marketingstrategie</a:t>
            </a:r>
          </a:p>
        </p:txBody>
      </p:sp>
      <p:sp>
        <p:nvSpPr>
          <p:cNvPr id="3" name="Content Placeholder 2"/>
          <p:cNvSpPr>
            <a:spLocks noGrp="1"/>
          </p:cNvSpPr>
          <p:nvPr>
            <p:ph idx="1"/>
          </p:nvPr>
        </p:nvSpPr>
        <p:spPr/>
        <p:txBody>
          <a:bodyPr>
            <a:normAutofit/>
          </a:bodyPr>
          <a:lstStyle/>
          <a:p>
            <a:r>
              <a:rPr lang="nl-NL" sz="2400" dirty="0"/>
              <a:t>Beschrijf hier je merk en marketingstrategie. Beschrijf ook hoe je je producten gaat distribueren, waar worden je producten of diensten aan klanten verkocht</a:t>
            </a:r>
          </a:p>
          <a:p>
            <a:endParaRPr lang="nl-NL" sz="2400" dirty="0"/>
          </a:p>
          <a:p>
            <a:r>
              <a:rPr lang="nl-NL" sz="2400" dirty="0"/>
              <a:t>Beantwoord de vragen:</a:t>
            </a:r>
          </a:p>
          <a:p>
            <a:pPr lvl="1"/>
            <a:r>
              <a:rPr lang="nl-NL" sz="2000" dirty="0"/>
              <a:t>Wat is je ideale merkpositionering?</a:t>
            </a:r>
          </a:p>
          <a:p>
            <a:pPr lvl="1"/>
            <a:r>
              <a:rPr lang="nl-NL" sz="2000" dirty="0"/>
              <a:t>Hoe ga je jouw bedrijf en je producten/diensten promoten?</a:t>
            </a:r>
          </a:p>
          <a:p>
            <a:pPr lvl="1"/>
            <a:r>
              <a:rPr lang="nl-NL" sz="2000" dirty="0"/>
              <a:t>Hoe en waar ga je je producten/diensten verkopen? </a:t>
            </a: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marketing</a:t>
            </a:r>
          </a:p>
        </p:txBody>
      </p:sp>
      <p:sp>
        <p:nvSpPr>
          <p:cNvPr id="5" name="TextBox 1">
            <a:extLst>
              <a:ext uri="{FF2B5EF4-FFF2-40B4-BE49-F238E27FC236}">
                <a16:creationId xmlns:a16="http://schemas.microsoft.com/office/drawing/2014/main" id="{C93B254A-EBEC-ED47-A19E-6832634EE38E}"/>
              </a:ext>
            </a:extLst>
          </p:cNvPr>
          <p:cNvSpPr txBox="1"/>
          <p:nvPr/>
        </p:nvSpPr>
        <p:spPr>
          <a:xfrm>
            <a:off x="457200" y="6126163"/>
            <a:ext cx="3148664" cy="523220"/>
          </a:xfrm>
          <a:prstGeom prst="rect">
            <a:avLst/>
          </a:prstGeom>
          <a:noFill/>
        </p:spPr>
        <p:txBody>
          <a:bodyPr wrap="square" rtlCol="0">
            <a:spAutoFit/>
          </a:bodyPr>
          <a:lstStyle/>
          <a:p>
            <a:r>
              <a:rPr lang="nl-NL" sz="1400">
                <a:solidFill>
                  <a:srgbClr val="95288B"/>
                </a:solidFill>
              </a:rPr>
              <a:t>! Dit is een informatieslide, deze zijn niet zichtbaar tijdens een presentatie.</a:t>
            </a:r>
          </a:p>
        </p:txBody>
      </p:sp>
    </p:spTree>
    <p:extLst>
      <p:ext uri="{BB962C8B-B14F-4D97-AF65-F5344CB8AC3E}">
        <p14:creationId xmlns:p14="http://schemas.microsoft.com/office/powerpoint/2010/main" val="33786016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Merk en marketingstrategie</a:t>
            </a:r>
            <a:endParaRPr lang="en-US" sz="2900"/>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a:t>marketing</a:t>
            </a:r>
          </a:p>
        </p:txBody>
      </p:sp>
    </p:spTree>
    <p:extLst>
      <p:ext uri="{BB962C8B-B14F-4D97-AF65-F5344CB8AC3E}">
        <p14:creationId xmlns:p14="http://schemas.microsoft.com/office/powerpoint/2010/main" val="25699594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800" spc="100"/>
              <a:t>Operationele processen</a:t>
            </a:r>
          </a:p>
        </p:txBody>
      </p:sp>
      <p:sp>
        <p:nvSpPr>
          <p:cNvPr id="3" name="Content Placeholder 2"/>
          <p:cNvSpPr>
            <a:spLocks noGrp="1"/>
          </p:cNvSpPr>
          <p:nvPr>
            <p:ph idx="1"/>
          </p:nvPr>
        </p:nvSpPr>
        <p:spPr/>
        <p:txBody>
          <a:bodyPr>
            <a:normAutofit/>
          </a:bodyPr>
          <a:lstStyle/>
          <a:p>
            <a:r>
              <a:rPr lang="nl-NL" sz="2400"/>
              <a:t>Hier beschrijf je de belangrijkste operationele processen die moeten plaatsvinden om je product of dienst te kunnen produceren.</a:t>
            </a:r>
          </a:p>
          <a:p>
            <a:endParaRPr lang="nl-NL" sz="2400"/>
          </a:p>
          <a:p>
            <a:r>
              <a:rPr lang="nl-NL" sz="2400"/>
              <a:t>Beantwoord de vragen:</a:t>
            </a:r>
          </a:p>
          <a:p>
            <a:pPr lvl="1"/>
            <a:r>
              <a:rPr lang="nl-NL" sz="2000"/>
              <a:t>Welke operationele processen moeten dagelijks in jouw bedrijf plaatsvinden om succesvol te kunnen zijn?</a:t>
            </a:r>
            <a:endParaRPr lang="nl-NL" sz="2400"/>
          </a:p>
        </p:txBody>
      </p:sp>
      <p:sp>
        <p:nvSpPr>
          <p:cNvPr id="7" name="Title 1"/>
          <p:cNvSpPr txBox="1">
            <a:spLocks/>
          </p:cNvSpPr>
          <p:nvPr/>
        </p:nvSpPr>
        <p:spPr>
          <a:xfrm>
            <a:off x="4096754" y="206440"/>
            <a:ext cx="4590046"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operationele processen</a:t>
            </a:r>
          </a:p>
        </p:txBody>
      </p:sp>
      <p:sp>
        <p:nvSpPr>
          <p:cNvPr id="5" name="TextBox 1">
            <a:extLst>
              <a:ext uri="{FF2B5EF4-FFF2-40B4-BE49-F238E27FC236}">
                <a16:creationId xmlns:a16="http://schemas.microsoft.com/office/drawing/2014/main" id="{3472D6AE-784C-A948-B53D-D190C1CA102C}"/>
              </a:ext>
            </a:extLst>
          </p:cNvPr>
          <p:cNvSpPr txBox="1"/>
          <p:nvPr/>
        </p:nvSpPr>
        <p:spPr>
          <a:xfrm>
            <a:off x="457200" y="6126163"/>
            <a:ext cx="3148664" cy="523220"/>
          </a:xfrm>
          <a:prstGeom prst="rect">
            <a:avLst/>
          </a:prstGeom>
          <a:noFill/>
        </p:spPr>
        <p:txBody>
          <a:bodyPr wrap="square" rtlCol="0">
            <a:spAutoFit/>
          </a:bodyPr>
          <a:lstStyle/>
          <a:p>
            <a:r>
              <a:rPr lang="nl-NL" sz="1400">
                <a:solidFill>
                  <a:srgbClr val="95288B"/>
                </a:solidFill>
              </a:rPr>
              <a:t>! Dit is een informatieslide, deze zijn niet zichtbaar tijdens een presentatie.</a:t>
            </a:r>
          </a:p>
        </p:txBody>
      </p:sp>
    </p:spTree>
    <p:extLst>
      <p:ext uri="{BB962C8B-B14F-4D97-AF65-F5344CB8AC3E}">
        <p14:creationId xmlns:p14="http://schemas.microsoft.com/office/powerpoint/2010/main" val="26115462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pc="100"/>
              <a:t>Operationele processen</a:t>
            </a:r>
            <a:endParaRPr lang="en-US" sz="2900" b="1"/>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217068" y="206440"/>
            <a:ext cx="4469731"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a:t>o</a:t>
            </a:r>
            <a:r>
              <a:rPr lang="nl-NL" spc="100" err="1"/>
              <a:t>perationele</a:t>
            </a:r>
            <a:r>
              <a:rPr lang="nl-NL" spc="100"/>
              <a:t> processen</a:t>
            </a:r>
            <a:endParaRPr lang="en-US" spc="100"/>
          </a:p>
        </p:txBody>
      </p:sp>
    </p:spTree>
    <p:extLst>
      <p:ext uri="{BB962C8B-B14F-4D97-AF65-F5344CB8AC3E}">
        <p14:creationId xmlns:p14="http://schemas.microsoft.com/office/powerpoint/2010/main" val="577134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32188"/>
            <a:ext cx="8229600" cy="5193975"/>
          </a:xfrm>
        </p:spPr>
        <p:txBody>
          <a:bodyPr>
            <a:normAutofit/>
          </a:bodyPr>
          <a:lstStyle/>
          <a:p>
            <a:r>
              <a:rPr lang="nl-NL" sz="2400" dirty="0"/>
              <a:t>In dit onderdeel geef je een kort overzicht van je business plan. Het is aan te raden dit te schrijven als je alle alle onderdelen hebt ingevuld. </a:t>
            </a:r>
          </a:p>
          <a:p>
            <a:r>
              <a:rPr lang="nl-NL" sz="2400" dirty="0"/>
              <a:t>Beantwoord in ieder geval de volgende vragen: Waar bevindt jouw bedrijf zich en waarom wordt jouw idee een succes wordt. Geef antwoord op de </a:t>
            </a:r>
            <a:r>
              <a:rPr lang="nl-NL" sz="2400" i="1" dirty="0"/>
              <a:t>wat</a:t>
            </a:r>
            <a:r>
              <a:rPr lang="nl-NL" sz="2400" dirty="0"/>
              <a:t>, </a:t>
            </a:r>
            <a:r>
              <a:rPr lang="nl-NL" sz="2400" i="1" dirty="0"/>
              <a:t>waarom</a:t>
            </a:r>
            <a:r>
              <a:rPr lang="nl-NL" sz="2400" dirty="0"/>
              <a:t> en </a:t>
            </a:r>
            <a:r>
              <a:rPr lang="nl-NL" sz="2400" i="1" dirty="0"/>
              <a:t>hoe</a:t>
            </a:r>
            <a:r>
              <a:rPr lang="nl-NL" sz="2400" dirty="0"/>
              <a:t> vragen rondom jouw bedrijf.</a:t>
            </a:r>
          </a:p>
          <a:p>
            <a:endParaRPr lang="nl-NL" sz="2400" dirty="0"/>
          </a:p>
          <a:p>
            <a:r>
              <a:rPr lang="nl-NL" sz="2400" dirty="0"/>
              <a:t>Beantwoord de vragen:</a:t>
            </a:r>
          </a:p>
          <a:p>
            <a:pPr lvl="1"/>
            <a:r>
              <a:rPr lang="nl-NL" sz="2000" dirty="0"/>
              <a:t>Wat doet jouw bedrijf? </a:t>
            </a:r>
          </a:p>
          <a:p>
            <a:pPr lvl="1"/>
            <a:r>
              <a:rPr lang="nl-NL" sz="2000" dirty="0"/>
              <a:t>Welke marktvraag beantwoord je bedrijf?</a:t>
            </a:r>
          </a:p>
          <a:p>
            <a:pPr lvl="1"/>
            <a:r>
              <a:rPr lang="nl-NL" sz="2000" dirty="0"/>
              <a:t>Wat is de belangrijkste reden dat je bedrijf een succes zal zijn?</a:t>
            </a:r>
          </a:p>
        </p:txBody>
      </p:sp>
      <p:sp>
        <p:nvSpPr>
          <p:cNvPr id="7" name="Title 1"/>
          <p:cNvSpPr txBox="1">
            <a:spLocks/>
          </p:cNvSpPr>
          <p:nvPr/>
        </p:nvSpPr>
        <p:spPr>
          <a:xfrm>
            <a:off x="3758268" y="206440"/>
            <a:ext cx="4928531"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dirty="0"/>
              <a:t>managementsamenvatting</a:t>
            </a:r>
          </a:p>
        </p:txBody>
      </p:sp>
      <p:sp>
        <p:nvSpPr>
          <p:cNvPr id="2" name="TextBox 1"/>
          <p:cNvSpPr txBox="1"/>
          <p:nvPr/>
        </p:nvSpPr>
        <p:spPr>
          <a:xfrm>
            <a:off x="457200" y="6126163"/>
            <a:ext cx="3148664" cy="523220"/>
          </a:xfrm>
          <a:prstGeom prst="rect">
            <a:avLst/>
          </a:prstGeom>
          <a:noFill/>
        </p:spPr>
        <p:txBody>
          <a:bodyPr wrap="square" rtlCol="0">
            <a:spAutoFit/>
          </a:bodyPr>
          <a:lstStyle/>
          <a:p>
            <a:r>
              <a:rPr lang="nl-NL" sz="1400" dirty="0">
                <a:solidFill>
                  <a:srgbClr val="95288B"/>
                </a:solidFill>
              </a:rPr>
              <a:t>! Dit is een informatieslide, deze zijn niet zichtbaar tijdens een presentatie.</a:t>
            </a:r>
          </a:p>
        </p:txBody>
      </p:sp>
    </p:spTree>
    <p:extLst>
      <p:ext uri="{BB962C8B-B14F-4D97-AF65-F5344CB8AC3E}">
        <p14:creationId xmlns:p14="http://schemas.microsoft.com/office/powerpoint/2010/main" val="30887636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Planning</a:t>
            </a:r>
          </a:p>
        </p:txBody>
      </p:sp>
      <p:sp>
        <p:nvSpPr>
          <p:cNvPr id="3" name="Content Placeholder 2"/>
          <p:cNvSpPr>
            <a:spLocks noGrp="1"/>
          </p:cNvSpPr>
          <p:nvPr>
            <p:ph idx="1"/>
          </p:nvPr>
        </p:nvSpPr>
        <p:spPr/>
        <p:txBody>
          <a:bodyPr>
            <a:normAutofit/>
          </a:bodyPr>
          <a:lstStyle/>
          <a:p>
            <a:r>
              <a:rPr lang="nl-NL" sz="2400"/>
              <a:t>Planning gaat over de doelstellingen die je in de komende 1 tot 3 jaar wilt behalen</a:t>
            </a:r>
          </a:p>
          <a:p>
            <a:endParaRPr lang="nl-NL" sz="2400"/>
          </a:p>
          <a:p>
            <a:r>
              <a:rPr lang="nl-NL" sz="2400"/>
              <a:t>Beantwoord de vragen:</a:t>
            </a:r>
          </a:p>
          <a:p>
            <a:pPr lvl="1"/>
            <a:r>
              <a:rPr lang="nl-NL" sz="2000"/>
              <a:t>Welke doelstellingen wil ik in het komende jaar behalen?</a:t>
            </a:r>
          </a:p>
          <a:p>
            <a:pPr lvl="1"/>
            <a:r>
              <a:rPr lang="nl-NL" sz="2000"/>
              <a:t>Welke doelstellingen wil ik in de komende drie jaar behalen om succesvol te zijn?</a:t>
            </a:r>
            <a:endParaRPr lang="nl-NL"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planning</a:t>
            </a:r>
          </a:p>
        </p:txBody>
      </p:sp>
      <p:sp>
        <p:nvSpPr>
          <p:cNvPr id="5" name="TextBox 1">
            <a:extLst>
              <a:ext uri="{FF2B5EF4-FFF2-40B4-BE49-F238E27FC236}">
                <a16:creationId xmlns:a16="http://schemas.microsoft.com/office/drawing/2014/main" id="{028B81F3-0A8F-4A4B-A454-2968D9E2FE26}"/>
              </a:ext>
            </a:extLst>
          </p:cNvPr>
          <p:cNvSpPr txBox="1"/>
          <p:nvPr/>
        </p:nvSpPr>
        <p:spPr>
          <a:xfrm>
            <a:off x="457200" y="6126163"/>
            <a:ext cx="3148664" cy="523220"/>
          </a:xfrm>
          <a:prstGeom prst="rect">
            <a:avLst/>
          </a:prstGeom>
          <a:noFill/>
        </p:spPr>
        <p:txBody>
          <a:bodyPr wrap="square" rtlCol="0">
            <a:spAutoFit/>
          </a:bodyPr>
          <a:lstStyle/>
          <a:p>
            <a:r>
              <a:rPr lang="nl-NL" sz="1400">
                <a:solidFill>
                  <a:srgbClr val="95288B"/>
                </a:solidFill>
              </a:rPr>
              <a:t>! Dit is een informatieslide, deze zijn niet zichtbaar tijdens een presentatie.</a:t>
            </a:r>
          </a:p>
        </p:txBody>
      </p:sp>
    </p:spTree>
    <p:extLst>
      <p:ext uri="{BB962C8B-B14F-4D97-AF65-F5344CB8AC3E}">
        <p14:creationId xmlns:p14="http://schemas.microsoft.com/office/powerpoint/2010/main" val="26704694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a:t>Planning</a:t>
            </a:r>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a:t>planning</a:t>
            </a:r>
          </a:p>
        </p:txBody>
      </p:sp>
    </p:spTree>
    <p:extLst>
      <p:ext uri="{BB962C8B-B14F-4D97-AF65-F5344CB8AC3E}">
        <p14:creationId xmlns:p14="http://schemas.microsoft.com/office/powerpoint/2010/main" val="5771346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Management en personeel</a:t>
            </a:r>
          </a:p>
        </p:txBody>
      </p:sp>
      <p:sp>
        <p:nvSpPr>
          <p:cNvPr id="3" name="Content Placeholder 2"/>
          <p:cNvSpPr>
            <a:spLocks noGrp="1"/>
          </p:cNvSpPr>
          <p:nvPr>
            <p:ph idx="1"/>
          </p:nvPr>
        </p:nvSpPr>
        <p:spPr/>
        <p:txBody>
          <a:bodyPr>
            <a:normAutofit/>
          </a:bodyPr>
          <a:lstStyle/>
          <a:p>
            <a:r>
              <a:rPr lang="nl-NL" sz="2400" dirty="0">
                <a:latin typeface="Calibri" panose="020F0502020204030204" pitchFamily="34" charset="0"/>
                <a:ea typeface="Calibri" panose="020F0502020204030204" pitchFamily="34" charset="0"/>
                <a:cs typeface="Times New Roman" panose="02020603050405020304" pitchFamily="18" charset="0"/>
              </a:rPr>
              <a:t>Geef details over de leden van je managementteam en belangrijkste werknemers. Beschrijf hun rollen en waarom ze gekwalificeerd zijn om je Business Plan uit te voeren. Als je een bestuur in je bedrijf hebt neem deze dan ook hierin mee.</a:t>
            </a:r>
          </a:p>
          <a:p>
            <a:endParaRPr lang="nl-NL" sz="2400" dirty="0"/>
          </a:p>
          <a:p>
            <a:r>
              <a:rPr lang="nl-NL" sz="2400" dirty="0"/>
              <a:t>Beantwoord de vragen:</a:t>
            </a:r>
          </a:p>
          <a:p>
            <a:pPr lvl="1"/>
            <a:r>
              <a:rPr lang="nl-NL" sz="2000" dirty="0"/>
              <a:t>Wie zijn de belangrijkste leden van je managementteam?</a:t>
            </a:r>
          </a:p>
          <a:p>
            <a:pPr lvl="1"/>
            <a:r>
              <a:rPr lang="nl-NL" sz="2000" dirty="0"/>
              <a:t>Heb je nog vacatures openstaan? </a:t>
            </a:r>
          </a:p>
          <a:p>
            <a:pPr lvl="1"/>
            <a:r>
              <a:rPr lang="nl-NL" sz="2000" dirty="0"/>
              <a:t>Heb je een bestuur? Wie zitten er in het bestuur?</a:t>
            </a:r>
            <a:endParaRPr lang="nl-NL" sz="2400" dirty="0"/>
          </a:p>
        </p:txBody>
      </p:sp>
      <p:sp>
        <p:nvSpPr>
          <p:cNvPr id="7" name="Title 1"/>
          <p:cNvSpPr txBox="1">
            <a:spLocks/>
          </p:cNvSpPr>
          <p:nvPr/>
        </p:nvSpPr>
        <p:spPr>
          <a:xfrm>
            <a:off x="3844090" y="206440"/>
            <a:ext cx="4842710"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management en personeel</a:t>
            </a:r>
          </a:p>
        </p:txBody>
      </p:sp>
      <p:sp>
        <p:nvSpPr>
          <p:cNvPr id="5" name="TextBox 1">
            <a:extLst>
              <a:ext uri="{FF2B5EF4-FFF2-40B4-BE49-F238E27FC236}">
                <a16:creationId xmlns:a16="http://schemas.microsoft.com/office/drawing/2014/main" id="{7706CB95-F22B-324D-8B41-F13CFE893012}"/>
              </a:ext>
            </a:extLst>
          </p:cNvPr>
          <p:cNvSpPr txBox="1"/>
          <p:nvPr/>
        </p:nvSpPr>
        <p:spPr>
          <a:xfrm>
            <a:off x="457200" y="6126163"/>
            <a:ext cx="3148664" cy="523220"/>
          </a:xfrm>
          <a:prstGeom prst="rect">
            <a:avLst/>
          </a:prstGeom>
          <a:noFill/>
        </p:spPr>
        <p:txBody>
          <a:bodyPr wrap="square" rtlCol="0">
            <a:spAutoFit/>
          </a:bodyPr>
          <a:lstStyle/>
          <a:p>
            <a:r>
              <a:rPr lang="nl-NL" sz="1400">
                <a:solidFill>
                  <a:srgbClr val="95288B"/>
                </a:solidFill>
              </a:rPr>
              <a:t>! Dit is een informatieslide, deze zijn niet zichtbaar tijdens een presentatie.</a:t>
            </a:r>
          </a:p>
        </p:txBody>
      </p:sp>
    </p:spTree>
    <p:extLst>
      <p:ext uri="{BB962C8B-B14F-4D97-AF65-F5344CB8AC3E}">
        <p14:creationId xmlns:p14="http://schemas.microsoft.com/office/powerpoint/2010/main" val="10671559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Management en personeel</a:t>
            </a:r>
            <a:endParaRPr lang="en-US" sz="2900"/>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3735806" y="206440"/>
            <a:ext cx="4950994"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management en personeel</a:t>
            </a:r>
          </a:p>
        </p:txBody>
      </p:sp>
    </p:spTree>
    <p:extLst>
      <p:ext uri="{BB962C8B-B14F-4D97-AF65-F5344CB8AC3E}">
        <p14:creationId xmlns:p14="http://schemas.microsoft.com/office/powerpoint/2010/main" val="34875382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Verdienmodel</a:t>
            </a:r>
          </a:p>
        </p:txBody>
      </p:sp>
      <p:sp>
        <p:nvSpPr>
          <p:cNvPr id="3" name="Content Placeholder 2"/>
          <p:cNvSpPr>
            <a:spLocks noGrp="1"/>
          </p:cNvSpPr>
          <p:nvPr>
            <p:ph idx="1"/>
          </p:nvPr>
        </p:nvSpPr>
        <p:spPr/>
        <p:txBody>
          <a:bodyPr>
            <a:normAutofit/>
          </a:bodyPr>
          <a:lstStyle/>
          <a:p>
            <a:r>
              <a:rPr lang="nl-NL" sz="2400" dirty="0"/>
              <a:t>Beschrijf je verdienmodel. </a:t>
            </a:r>
          </a:p>
          <a:p>
            <a:endParaRPr lang="nl-NL" sz="2400" dirty="0"/>
          </a:p>
          <a:p>
            <a:r>
              <a:rPr lang="nl-NL" sz="2400" dirty="0"/>
              <a:t>Beantwoord de vragen:</a:t>
            </a:r>
          </a:p>
          <a:p>
            <a:pPr lvl="1"/>
            <a:r>
              <a:rPr lang="nl-NL" sz="2000" dirty="0"/>
              <a:t>Wat zijn je belangrijkste variabele kosten?</a:t>
            </a:r>
          </a:p>
          <a:p>
            <a:pPr lvl="1"/>
            <a:r>
              <a:rPr lang="nl-NL" sz="2000" dirty="0"/>
              <a:t>Wat zijn je vaste kosten?</a:t>
            </a:r>
          </a:p>
          <a:p>
            <a:pPr lvl="1"/>
            <a:r>
              <a:rPr lang="nl-NL" sz="2000" dirty="0"/>
              <a:t>Hoe ga je winst maken?</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financiën</a:t>
            </a:r>
          </a:p>
        </p:txBody>
      </p:sp>
      <p:sp>
        <p:nvSpPr>
          <p:cNvPr id="5" name="TextBox 1">
            <a:extLst>
              <a:ext uri="{FF2B5EF4-FFF2-40B4-BE49-F238E27FC236}">
                <a16:creationId xmlns:a16="http://schemas.microsoft.com/office/drawing/2014/main" id="{9F537856-093D-6B4F-B278-27D981DED473}"/>
              </a:ext>
            </a:extLst>
          </p:cNvPr>
          <p:cNvSpPr txBox="1"/>
          <p:nvPr/>
        </p:nvSpPr>
        <p:spPr>
          <a:xfrm>
            <a:off x="457200" y="6126163"/>
            <a:ext cx="3148664" cy="523220"/>
          </a:xfrm>
          <a:prstGeom prst="rect">
            <a:avLst/>
          </a:prstGeom>
          <a:noFill/>
        </p:spPr>
        <p:txBody>
          <a:bodyPr wrap="square" rtlCol="0">
            <a:spAutoFit/>
          </a:bodyPr>
          <a:lstStyle/>
          <a:p>
            <a:r>
              <a:rPr lang="nl-NL" sz="1400">
                <a:solidFill>
                  <a:srgbClr val="95288B"/>
                </a:solidFill>
              </a:rPr>
              <a:t>! Dit is een informatieslide, deze zijn niet zichtbaar tijdens een presentatie.</a:t>
            </a:r>
          </a:p>
        </p:txBody>
      </p:sp>
    </p:spTree>
    <p:extLst>
      <p:ext uri="{BB962C8B-B14F-4D97-AF65-F5344CB8AC3E}">
        <p14:creationId xmlns:p14="http://schemas.microsoft.com/office/powerpoint/2010/main" val="7755737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Verdienmodel</a:t>
            </a:r>
            <a:endParaRPr lang="en-US" sz="2900"/>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err="1"/>
              <a:t>financiën</a:t>
            </a:r>
            <a:endParaRPr lang="en-US" spc="100"/>
          </a:p>
        </p:txBody>
      </p:sp>
    </p:spTree>
    <p:extLst>
      <p:ext uri="{BB962C8B-B14F-4D97-AF65-F5344CB8AC3E}">
        <p14:creationId xmlns:p14="http://schemas.microsoft.com/office/powerpoint/2010/main" val="37504890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Kosten en baten</a:t>
            </a:r>
          </a:p>
        </p:txBody>
      </p:sp>
      <p:sp>
        <p:nvSpPr>
          <p:cNvPr id="3" name="Content Placeholder 2"/>
          <p:cNvSpPr>
            <a:spLocks noGrp="1"/>
          </p:cNvSpPr>
          <p:nvPr>
            <p:ph idx="1"/>
          </p:nvPr>
        </p:nvSpPr>
        <p:spPr/>
        <p:txBody>
          <a:bodyPr>
            <a:normAutofit/>
          </a:bodyPr>
          <a:lstStyle/>
          <a:p>
            <a:r>
              <a:rPr lang="nl-NL" sz="2400" dirty="0"/>
              <a:t>Op basis van de inkomsten- en kostenramingen kunt je kosten en baten voorspellen voor de komende 1-3 jaar. Zorg ervoor dat je de onderliggende aannames meeneemt.</a:t>
            </a:r>
          </a:p>
          <a:p>
            <a:endParaRPr lang="nl-NL" sz="2400" dirty="0"/>
          </a:p>
          <a:p>
            <a:r>
              <a:rPr lang="nl-NL" sz="2400" dirty="0"/>
              <a:t>Beantwoord de vragen:</a:t>
            </a:r>
          </a:p>
          <a:p>
            <a:pPr lvl="1"/>
            <a:r>
              <a:rPr lang="nl-NL" sz="2000" dirty="0"/>
              <a:t>Wat zijn je kosten en opbrengsten de komende 3 jaar?</a:t>
            </a:r>
          </a:p>
          <a:p>
            <a:pPr lvl="1"/>
            <a:r>
              <a:rPr lang="nl-NL" sz="2000" dirty="0"/>
              <a:t>Welke aannames hebben invloed op deze financiële voorspellingen?</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financiën</a:t>
            </a:r>
          </a:p>
        </p:txBody>
      </p:sp>
      <p:sp>
        <p:nvSpPr>
          <p:cNvPr id="5" name="TextBox 1">
            <a:extLst>
              <a:ext uri="{FF2B5EF4-FFF2-40B4-BE49-F238E27FC236}">
                <a16:creationId xmlns:a16="http://schemas.microsoft.com/office/drawing/2014/main" id="{EF562276-4532-6345-A742-9849C130F071}"/>
              </a:ext>
            </a:extLst>
          </p:cNvPr>
          <p:cNvSpPr txBox="1"/>
          <p:nvPr/>
        </p:nvSpPr>
        <p:spPr>
          <a:xfrm>
            <a:off x="457200" y="6126163"/>
            <a:ext cx="3148664" cy="523220"/>
          </a:xfrm>
          <a:prstGeom prst="rect">
            <a:avLst/>
          </a:prstGeom>
          <a:noFill/>
        </p:spPr>
        <p:txBody>
          <a:bodyPr wrap="square" rtlCol="0">
            <a:spAutoFit/>
          </a:bodyPr>
          <a:lstStyle/>
          <a:p>
            <a:r>
              <a:rPr lang="nl-NL" sz="1400">
                <a:solidFill>
                  <a:srgbClr val="95288B"/>
                </a:solidFill>
              </a:rPr>
              <a:t>! Dit is een informatieslide, deze zijn niet zichtbaar tijdens een presentatie.</a:t>
            </a:r>
          </a:p>
        </p:txBody>
      </p:sp>
    </p:spTree>
    <p:extLst>
      <p:ext uri="{BB962C8B-B14F-4D97-AF65-F5344CB8AC3E}">
        <p14:creationId xmlns:p14="http://schemas.microsoft.com/office/powerpoint/2010/main" val="41266638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en-US" sz="2900"/>
              <a:t>Costs and benefits</a:t>
            </a:r>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err="1"/>
              <a:t>financiën</a:t>
            </a:r>
            <a:endParaRPr lang="en-US" spc="100"/>
          </a:p>
        </p:txBody>
      </p:sp>
    </p:spTree>
    <p:extLst>
      <p:ext uri="{BB962C8B-B14F-4D97-AF65-F5344CB8AC3E}">
        <p14:creationId xmlns:p14="http://schemas.microsoft.com/office/powerpoint/2010/main" val="30535355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Financiering</a:t>
            </a:r>
          </a:p>
        </p:txBody>
      </p:sp>
      <p:sp>
        <p:nvSpPr>
          <p:cNvPr id="3" name="Content Placeholder 2"/>
          <p:cNvSpPr>
            <a:spLocks noGrp="1"/>
          </p:cNvSpPr>
          <p:nvPr>
            <p:ph idx="1"/>
          </p:nvPr>
        </p:nvSpPr>
        <p:spPr/>
        <p:txBody>
          <a:bodyPr>
            <a:normAutofit/>
          </a:bodyPr>
          <a:lstStyle/>
          <a:p>
            <a:r>
              <a:rPr lang="nl-NL" sz="2400" dirty="0"/>
              <a:t>Ben je opzoek naar aanvullende financiering voor je bedrijf. Bijvoorbeeld van business angels, subsidie, etc. Dan kun je hier wat informatie geven</a:t>
            </a:r>
          </a:p>
          <a:p>
            <a:endParaRPr lang="nl-NL" sz="2400" dirty="0"/>
          </a:p>
          <a:p>
            <a:r>
              <a:rPr lang="nl-NL" sz="2400" dirty="0"/>
              <a:t>Beantwoord de vragen:</a:t>
            </a:r>
          </a:p>
          <a:p>
            <a:pPr lvl="1"/>
            <a:r>
              <a:rPr lang="nl-NL" sz="2000" dirty="0"/>
              <a:t>Hoeveel geld heb je nodig om je bedrijf te starten en/of te leiden?</a:t>
            </a:r>
          </a:p>
          <a:p>
            <a:pPr lvl="1"/>
            <a:r>
              <a:rPr lang="nl-NL" sz="2000" dirty="0"/>
              <a:t>Waarvoor ga je het geld gebruiken?</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financiën</a:t>
            </a:r>
          </a:p>
        </p:txBody>
      </p:sp>
      <p:sp>
        <p:nvSpPr>
          <p:cNvPr id="5" name="TextBox 1">
            <a:extLst>
              <a:ext uri="{FF2B5EF4-FFF2-40B4-BE49-F238E27FC236}">
                <a16:creationId xmlns:a16="http://schemas.microsoft.com/office/drawing/2014/main" id="{DFE37503-F9DB-C148-B976-E47344B1496F}"/>
              </a:ext>
            </a:extLst>
          </p:cNvPr>
          <p:cNvSpPr txBox="1"/>
          <p:nvPr/>
        </p:nvSpPr>
        <p:spPr>
          <a:xfrm>
            <a:off x="457200" y="6126163"/>
            <a:ext cx="3148664" cy="523220"/>
          </a:xfrm>
          <a:prstGeom prst="rect">
            <a:avLst/>
          </a:prstGeom>
          <a:noFill/>
        </p:spPr>
        <p:txBody>
          <a:bodyPr wrap="square" rtlCol="0">
            <a:spAutoFit/>
          </a:bodyPr>
          <a:lstStyle/>
          <a:p>
            <a:r>
              <a:rPr lang="nl-NL" sz="1400">
                <a:solidFill>
                  <a:srgbClr val="95288B"/>
                </a:solidFill>
              </a:rPr>
              <a:t>! Dit is een informatieslide, deze zijn niet zichtbaar tijdens een presentatie.</a:t>
            </a:r>
          </a:p>
        </p:txBody>
      </p:sp>
    </p:spTree>
    <p:extLst>
      <p:ext uri="{BB962C8B-B14F-4D97-AF65-F5344CB8AC3E}">
        <p14:creationId xmlns:p14="http://schemas.microsoft.com/office/powerpoint/2010/main" val="42394236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Financiering</a:t>
            </a:r>
            <a:endParaRPr lang="en-US" sz="2900"/>
          </a:p>
        </p:txBody>
      </p:sp>
      <p:sp>
        <p:nvSpPr>
          <p:cNvPr id="3" name="Content Placeholder 2"/>
          <p:cNvSpPr>
            <a:spLocks noGrp="1"/>
          </p:cNvSpPr>
          <p:nvPr>
            <p:ph idx="1"/>
          </p:nvPr>
        </p:nvSpPr>
        <p:spPr/>
        <p:txBody>
          <a:bodyPr>
            <a:normAutofit/>
          </a:bodyPr>
          <a:lstStyle/>
          <a:p>
            <a:pPr marL="0" indent="0">
              <a:buNone/>
            </a:pPr>
            <a:endParaRPr lang="en-US" sz="240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err="1"/>
              <a:t>financiën</a:t>
            </a:r>
            <a:endParaRPr lang="en-US" spc="100"/>
          </a:p>
        </p:txBody>
      </p:sp>
    </p:spTree>
    <p:extLst>
      <p:ext uri="{BB962C8B-B14F-4D97-AF65-F5344CB8AC3E}">
        <p14:creationId xmlns:p14="http://schemas.microsoft.com/office/powerpoint/2010/main" val="2910709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32188"/>
            <a:ext cx="8229600" cy="5193975"/>
          </a:xfrm>
        </p:spPr>
        <p:txBody>
          <a:bodyPr>
            <a:normAutofit/>
          </a:bodyPr>
          <a:lstStyle/>
          <a:p>
            <a:pPr marL="0" indent="0">
              <a:buNone/>
            </a:pPr>
            <a:endParaRPr lang="nl-NL" sz="2400" dirty="0"/>
          </a:p>
        </p:txBody>
      </p:sp>
      <p:sp>
        <p:nvSpPr>
          <p:cNvPr id="7" name="Title 1"/>
          <p:cNvSpPr txBox="1">
            <a:spLocks/>
          </p:cNvSpPr>
          <p:nvPr/>
        </p:nvSpPr>
        <p:spPr>
          <a:xfrm>
            <a:off x="3807996" y="206440"/>
            <a:ext cx="4878804"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dirty="0"/>
              <a:t>managementsamenvatting</a:t>
            </a:r>
          </a:p>
        </p:txBody>
      </p:sp>
    </p:spTree>
    <p:extLst>
      <p:ext uri="{BB962C8B-B14F-4D97-AF65-F5344CB8AC3E}">
        <p14:creationId xmlns:p14="http://schemas.microsoft.com/office/powerpoint/2010/main" val="22317543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a:t>Bijlage</a:t>
            </a:r>
          </a:p>
        </p:txBody>
      </p:sp>
      <p:sp>
        <p:nvSpPr>
          <p:cNvPr id="3" name="Content Placeholder 2"/>
          <p:cNvSpPr>
            <a:spLocks noGrp="1"/>
          </p:cNvSpPr>
          <p:nvPr>
            <p:ph idx="1"/>
          </p:nvPr>
        </p:nvSpPr>
        <p:spPr/>
        <p:txBody>
          <a:bodyPr>
            <a:normAutofit/>
          </a:bodyPr>
          <a:lstStyle/>
          <a:p>
            <a:pPr marL="0" indent="0">
              <a:buNone/>
            </a:pPr>
            <a:r>
              <a:rPr lang="nl-NL" sz="2400"/>
              <a:t>De bijlage kun je gebruiken voor documenten die je business plan verder ondersteunen. </a:t>
            </a:r>
            <a:r>
              <a:rPr lang="nl-NL" sz="2400" dirty="0"/>
              <a:t>Denk aan detailinformatie over je klanten, technologie of productspecificaties. Daarnaast kun je financiële informatie opnemen zoals een winst- verliesrekening, je balans en cashflow. </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a:t>bijlage</a:t>
            </a:r>
          </a:p>
        </p:txBody>
      </p:sp>
      <p:sp>
        <p:nvSpPr>
          <p:cNvPr id="5" name="TextBox 1">
            <a:extLst>
              <a:ext uri="{FF2B5EF4-FFF2-40B4-BE49-F238E27FC236}">
                <a16:creationId xmlns:a16="http://schemas.microsoft.com/office/drawing/2014/main" id="{11AD2007-82A2-2242-BDAF-B54E3D10FCE2}"/>
              </a:ext>
            </a:extLst>
          </p:cNvPr>
          <p:cNvSpPr txBox="1"/>
          <p:nvPr/>
        </p:nvSpPr>
        <p:spPr>
          <a:xfrm>
            <a:off x="457200" y="6126163"/>
            <a:ext cx="3148664" cy="523220"/>
          </a:xfrm>
          <a:prstGeom prst="rect">
            <a:avLst/>
          </a:prstGeom>
          <a:noFill/>
        </p:spPr>
        <p:txBody>
          <a:bodyPr wrap="square" rtlCol="0">
            <a:spAutoFit/>
          </a:bodyPr>
          <a:lstStyle/>
          <a:p>
            <a:r>
              <a:rPr lang="nl-NL" sz="1400">
                <a:solidFill>
                  <a:srgbClr val="95288B"/>
                </a:solidFill>
              </a:rPr>
              <a:t>! Dit is een informatieslide, deze zijn niet zichtbaar tijdens een presentatie.</a:t>
            </a:r>
          </a:p>
        </p:txBody>
      </p:sp>
    </p:spTree>
    <p:extLst>
      <p:ext uri="{BB962C8B-B14F-4D97-AF65-F5344CB8AC3E}">
        <p14:creationId xmlns:p14="http://schemas.microsoft.com/office/powerpoint/2010/main" val="40682638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8118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dirty="0"/>
              <a:t>Locatie en rechtsvorm</a:t>
            </a:r>
          </a:p>
        </p:txBody>
      </p:sp>
      <p:sp>
        <p:nvSpPr>
          <p:cNvPr id="3" name="Content Placeholder 2"/>
          <p:cNvSpPr>
            <a:spLocks noGrp="1"/>
          </p:cNvSpPr>
          <p:nvPr>
            <p:ph idx="1"/>
          </p:nvPr>
        </p:nvSpPr>
        <p:spPr/>
        <p:txBody>
          <a:bodyPr>
            <a:noAutofit/>
          </a:bodyPr>
          <a:lstStyle/>
          <a:p>
            <a:r>
              <a:rPr lang="nl-NL" sz="2400" dirty="0"/>
              <a:t>Het bedrijfsprofiel geeft op hoog niveau een beeld van de verschillende aspecten van je bedrijf</a:t>
            </a:r>
          </a:p>
          <a:p>
            <a:pPr marL="0" indent="0">
              <a:buNone/>
            </a:pPr>
            <a:endParaRPr lang="nl-NL" sz="2400" dirty="0"/>
          </a:p>
          <a:p>
            <a:r>
              <a:rPr lang="nl-NL" sz="2400" dirty="0"/>
              <a:t>Beantwoord de vragen:</a:t>
            </a:r>
          </a:p>
          <a:p>
            <a:pPr lvl="1"/>
            <a:r>
              <a:rPr lang="nl-NL" sz="2000" dirty="0"/>
              <a:t>Wat is de locatie van je bedrijf?</a:t>
            </a:r>
          </a:p>
          <a:p>
            <a:pPr lvl="1"/>
            <a:r>
              <a:rPr lang="nl-NL" sz="2000" dirty="0"/>
              <a:t>Welke rechtsvorm heb je gekozen?</a:t>
            </a:r>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dirty="0"/>
              <a:t>bedrijfsprofiel</a:t>
            </a:r>
          </a:p>
        </p:txBody>
      </p:sp>
      <p:sp>
        <p:nvSpPr>
          <p:cNvPr id="5" name="TextBox 1">
            <a:extLst>
              <a:ext uri="{FF2B5EF4-FFF2-40B4-BE49-F238E27FC236}">
                <a16:creationId xmlns:a16="http://schemas.microsoft.com/office/drawing/2014/main" id="{8F92B1AD-A92D-4F45-9050-10BDD2B56B9C}"/>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95288B"/>
                </a:solidFill>
              </a:rPr>
              <a:t>! Dit is een informatieslide, deze zijn niet zichtbaar tijdens een presentatie.</a:t>
            </a:r>
          </a:p>
        </p:txBody>
      </p:sp>
    </p:spTree>
    <p:extLst>
      <p:ext uri="{BB962C8B-B14F-4D97-AF65-F5344CB8AC3E}">
        <p14:creationId xmlns:p14="http://schemas.microsoft.com/office/powerpoint/2010/main" val="1583175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dirty="0"/>
              <a:t>Locatie en rechtsvorm</a:t>
            </a:r>
          </a:p>
        </p:txBody>
      </p:sp>
      <p:sp>
        <p:nvSpPr>
          <p:cNvPr id="3" name="Content Placeholder 2"/>
          <p:cNvSpPr>
            <a:spLocks noGrp="1"/>
          </p:cNvSpPr>
          <p:nvPr>
            <p:ph idx="1"/>
          </p:nvPr>
        </p:nvSpPr>
        <p:spPr/>
        <p:txBody>
          <a:bodyPr>
            <a:normAutofit/>
          </a:bodyPr>
          <a:lstStyle/>
          <a:p>
            <a:pPr marL="0" indent="0">
              <a:buNone/>
            </a:pP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dirty="0"/>
              <a:t>bedrijfsprofiel</a:t>
            </a:r>
          </a:p>
        </p:txBody>
      </p:sp>
    </p:spTree>
    <p:extLst>
      <p:ext uri="{BB962C8B-B14F-4D97-AF65-F5344CB8AC3E}">
        <p14:creationId xmlns:p14="http://schemas.microsoft.com/office/powerpoint/2010/main" val="1700000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dirty="0"/>
              <a:t>Missie, visie en in het verleden behaalde successen</a:t>
            </a:r>
          </a:p>
        </p:txBody>
      </p:sp>
      <p:sp>
        <p:nvSpPr>
          <p:cNvPr id="3" name="Content Placeholder 2"/>
          <p:cNvSpPr>
            <a:spLocks noGrp="1"/>
          </p:cNvSpPr>
          <p:nvPr>
            <p:ph idx="1"/>
          </p:nvPr>
        </p:nvSpPr>
        <p:spPr/>
        <p:txBody>
          <a:bodyPr>
            <a:normAutofit/>
          </a:bodyPr>
          <a:lstStyle/>
          <a:p>
            <a:r>
              <a:rPr lang="nl-NL" sz="2400" dirty="0"/>
              <a:t>Het bedrijfsprofiel geeft op hoog niveau een beeld van de verschillende aspecten van je bedrijf</a:t>
            </a:r>
          </a:p>
          <a:p>
            <a:endParaRPr lang="nl-NL" sz="2400" dirty="0"/>
          </a:p>
          <a:p>
            <a:r>
              <a:rPr lang="nl-NL" sz="2400" dirty="0"/>
              <a:t>Beantwoord de vragen:</a:t>
            </a:r>
          </a:p>
          <a:p>
            <a:pPr lvl="1"/>
            <a:r>
              <a:rPr lang="nl-NL" sz="2000" dirty="0"/>
              <a:t>Welke doelen wil je met je bedrijf halen?</a:t>
            </a:r>
          </a:p>
          <a:p>
            <a:pPr lvl="1"/>
            <a:r>
              <a:rPr lang="nl-NL" sz="2000" dirty="0"/>
              <a:t>Wat is je visie en missie?</a:t>
            </a:r>
          </a:p>
          <a:p>
            <a:pPr lvl="1"/>
            <a:r>
              <a:rPr lang="nl-NL" sz="2000" dirty="0"/>
              <a:t>Welke successen heeft je bedrijf al behaald?</a:t>
            </a: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dirty="0"/>
              <a:t>bedrijfsprofiel</a:t>
            </a:r>
          </a:p>
        </p:txBody>
      </p:sp>
      <p:sp>
        <p:nvSpPr>
          <p:cNvPr id="5" name="TextBox 1">
            <a:extLst>
              <a:ext uri="{FF2B5EF4-FFF2-40B4-BE49-F238E27FC236}">
                <a16:creationId xmlns:a16="http://schemas.microsoft.com/office/drawing/2014/main" id="{9F6C0832-C1C1-7741-8FE4-5D0D0832127D}"/>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95288B"/>
                </a:solidFill>
              </a:rPr>
              <a:t>! Dit is een informatieslide, deze zijn niet zichtbaar tijdens een presentatie.</a:t>
            </a:r>
          </a:p>
        </p:txBody>
      </p:sp>
    </p:spTree>
    <p:extLst>
      <p:ext uri="{BB962C8B-B14F-4D97-AF65-F5344CB8AC3E}">
        <p14:creationId xmlns:p14="http://schemas.microsoft.com/office/powerpoint/2010/main" val="1507275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bIns="0">
            <a:normAutofit/>
          </a:bodyPr>
          <a:lstStyle/>
          <a:p>
            <a:r>
              <a:rPr lang="nl-NL" sz="2900" dirty="0"/>
              <a:t>Missie, visie en in het verleden behaalde successen</a:t>
            </a:r>
          </a:p>
        </p:txBody>
      </p:sp>
      <p:sp>
        <p:nvSpPr>
          <p:cNvPr id="3" name="Content Placeholder 2"/>
          <p:cNvSpPr>
            <a:spLocks noGrp="1"/>
          </p:cNvSpPr>
          <p:nvPr>
            <p:ph idx="1"/>
          </p:nvPr>
        </p:nvSpPr>
        <p:spPr/>
        <p:txBody>
          <a:bodyPr>
            <a:normAutofit/>
          </a:bodyPr>
          <a:lstStyle/>
          <a:p>
            <a:pPr marL="0" indent="0">
              <a:buNone/>
            </a:pP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dirty="0"/>
              <a:t>bedrijfsprofiel</a:t>
            </a:r>
          </a:p>
        </p:txBody>
      </p:sp>
    </p:spTree>
    <p:extLst>
      <p:ext uri="{BB962C8B-B14F-4D97-AF65-F5344CB8AC3E}">
        <p14:creationId xmlns:p14="http://schemas.microsoft.com/office/powerpoint/2010/main" val="3792901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dirty="0"/>
              <a:t>Klantanalyse</a:t>
            </a:r>
          </a:p>
        </p:txBody>
      </p:sp>
      <p:sp>
        <p:nvSpPr>
          <p:cNvPr id="3" name="Content Placeholder 2"/>
          <p:cNvSpPr>
            <a:spLocks noGrp="1"/>
          </p:cNvSpPr>
          <p:nvPr>
            <p:ph idx="1"/>
          </p:nvPr>
        </p:nvSpPr>
        <p:spPr/>
        <p:txBody>
          <a:bodyPr>
            <a:normAutofit/>
          </a:bodyPr>
          <a:lstStyle/>
          <a:p>
            <a:r>
              <a:rPr lang="nl-NL" sz="2400" dirty="0"/>
              <a:t>De klantanalyse beschrijft je doelgroep en de klantvraag die je oplost</a:t>
            </a:r>
          </a:p>
          <a:p>
            <a:pPr marL="0" indent="0">
              <a:buNone/>
            </a:pPr>
            <a:endParaRPr lang="nl-NL" sz="2400" dirty="0"/>
          </a:p>
          <a:p>
            <a:r>
              <a:rPr lang="nl-NL" sz="2400" dirty="0"/>
              <a:t>Beantwoord de vragen:</a:t>
            </a:r>
          </a:p>
          <a:p>
            <a:pPr lvl="1"/>
            <a:r>
              <a:rPr lang="nl-NL" sz="2000" dirty="0"/>
              <a:t>Wie is je doelgroep?</a:t>
            </a:r>
          </a:p>
          <a:p>
            <a:pPr lvl="1"/>
            <a:r>
              <a:rPr lang="nl-NL" sz="2000" dirty="0"/>
              <a:t>Welke pijnpunten hebben zij en hoe ga je aan hun klantvraag voldoen?</a:t>
            </a:r>
            <a:endParaRPr lang="nl-NL"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nl-NL" spc="100" dirty="0"/>
              <a:t>marktanalyse</a:t>
            </a:r>
          </a:p>
        </p:txBody>
      </p:sp>
      <p:sp>
        <p:nvSpPr>
          <p:cNvPr id="5" name="TextBox 1">
            <a:extLst>
              <a:ext uri="{FF2B5EF4-FFF2-40B4-BE49-F238E27FC236}">
                <a16:creationId xmlns:a16="http://schemas.microsoft.com/office/drawing/2014/main" id="{9D9C836A-D86C-244C-B678-CCD08AAECE08}"/>
              </a:ext>
            </a:extLst>
          </p:cNvPr>
          <p:cNvSpPr txBox="1"/>
          <p:nvPr/>
        </p:nvSpPr>
        <p:spPr>
          <a:xfrm>
            <a:off x="457200" y="6126163"/>
            <a:ext cx="3148664" cy="523220"/>
          </a:xfrm>
          <a:prstGeom prst="rect">
            <a:avLst/>
          </a:prstGeom>
          <a:noFill/>
        </p:spPr>
        <p:txBody>
          <a:bodyPr wrap="square" rtlCol="0">
            <a:spAutoFit/>
          </a:bodyPr>
          <a:lstStyle/>
          <a:p>
            <a:r>
              <a:rPr lang="nl-NL" sz="1400" dirty="0">
                <a:solidFill>
                  <a:srgbClr val="95288B"/>
                </a:solidFill>
              </a:rPr>
              <a:t>! Dit is een informatieslide, deze zijn niet zichtbaar tijdens een presentatie.</a:t>
            </a:r>
          </a:p>
        </p:txBody>
      </p:sp>
    </p:spTree>
    <p:extLst>
      <p:ext uri="{BB962C8B-B14F-4D97-AF65-F5344CB8AC3E}">
        <p14:creationId xmlns:p14="http://schemas.microsoft.com/office/powerpoint/2010/main" val="3597424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normAutofit/>
          </a:bodyPr>
          <a:lstStyle/>
          <a:p>
            <a:r>
              <a:rPr lang="nl-NL" sz="2900" dirty="0"/>
              <a:t>Klantanalyse</a:t>
            </a:r>
          </a:p>
        </p:txBody>
      </p:sp>
      <p:sp>
        <p:nvSpPr>
          <p:cNvPr id="3" name="Content Placeholder 2"/>
          <p:cNvSpPr>
            <a:spLocks noGrp="1"/>
          </p:cNvSpPr>
          <p:nvPr>
            <p:ph idx="1"/>
          </p:nvPr>
        </p:nvSpPr>
        <p:spPr/>
        <p:txBody>
          <a:bodyPr>
            <a:normAutofit/>
          </a:bodyPr>
          <a:lstStyle/>
          <a:p>
            <a:pPr marL="0" indent="0">
              <a:buNone/>
            </a:pPr>
            <a:endParaRPr lang="en-US" sz="2400" dirty="0"/>
          </a:p>
        </p:txBody>
      </p:sp>
      <p:sp>
        <p:nvSpPr>
          <p:cNvPr id="7" name="Title 1"/>
          <p:cNvSpPr txBox="1">
            <a:spLocks/>
          </p:cNvSpPr>
          <p:nvPr/>
        </p:nvSpPr>
        <p:spPr>
          <a:xfrm>
            <a:off x="4796630" y="206440"/>
            <a:ext cx="3890169" cy="482570"/>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chemeClr val="tx1"/>
                </a:solidFill>
                <a:latin typeface="+mj-lt"/>
                <a:ea typeface="+mj-ea"/>
                <a:cs typeface="+mj-cs"/>
              </a:defRPr>
            </a:lvl1pPr>
          </a:lstStyle>
          <a:p>
            <a:pPr algn="r"/>
            <a:r>
              <a:rPr lang="en-US" spc="100" dirty="0" err="1"/>
              <a:t>marktanalyse</a:t>
            </a:r>
            <a:endParaRPr lang="en-US" spc="100" dirty="0"/>
          </a:p>
        </p:txBody>
      </p:sp>
    </p:spTree>
    <p:extLst>
      <p:ext uri="{BB962C8B-B14F-4D97-AF65-F5344CB8AC3E}">
        <p14:creationId xmlns:p14="http://schemas.microsoft.com/office/powerpoint/2010/main" val="4058887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11247</TotalTime>
  <Words>1047</Words>
  <Application>Microsoft Macintosh PowerPoint</Application>
  <PresentationFormat>On-screen Show (4:3)</PresentationFormat>
  <Paragraphs>152</Paragraphs>
  <Slides>31</Slides>
  <Notes>1</Notes>
  <HiddenSlides>15</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31</vt:i4>
      </vt:variant>
    </vt:vector>
  </HeadingPairs>
  <TitlesOfParts>
    <vt:vector size="39" baseType="lpstr">
      <vt:lpstr>Arial</vt:lpstr>
      <vt:lpstr>Calibri</vt:lpstr>
      <vt:lpstr>Calibri Light</vt:lpstr>
      <vt:lpstr>CorpidOffice C1s</vt:lpstr>
      <vt:lpstr>Times New Roman</vt:lpstr>
      <vt:lpstr>Office Theme</vt:lpstr>
      <vt:lpstr>Custom Design</vt:lpstr>
      <vt:lpstr>1_Custom Design</vt:lpstr>
      <vt:lpstr>Bedrijfsnaam  Datum Ondernemer Versie</vt:lpstr>
      <vt:lpstr>PowerPoint Presentation</vt:lpstr>
      <vt:lpstr>PowerPoint Presentation</vt:lpstr>
      <vt:lpstr>Locatie en rechtsvorm</vt:lpstr>
      <vt:lpstr>Locatie en rechtsvorm</vt:lpstr>
      <vt:lpstr>Missie, visie en in het verleden behaalde successen</vt:lpstr>
      <vt:lpstr>Missie, visie en in het verleden behaalde successen</vt:lpstr>
      <vt:lpstr>Klantanalyse</vt:lpstr>
      <vt:lpstr>Klantanalyse</vt:lpstr>
      <vt:lpstr>Industrie-analyse</vt:lpstr>
      <vt:lpstr>Industrie-analyse</vt:lpstr>
      <vt:lpstr>Concurrentieanalyse</vt:lpstr>
      <vt:lpstr>Concurrentie-analyse</vt:lpstr>
      <vt:lpstr>Producten en voordelen</vt:lpstr>
      <vt:lpstr>Producten en voordelen</vt:lpstr>
      <vt:lpstr>Merk en marketingstrategie</vt:lpstr>
      <vt:lpstr>Merk en marketingstrategie</vt:lpstr>
      <vt:lpstr>Operationele processen</vt:lpstr>
      <vt:lpstr>Operationele processen</vt:lpstr>
      <vt:lpstr>Planning</vt:lpstr>
      <vt:lpstr>Planning</vt:lpstr>
      <vt:lpstr>Management en personeel</vt:lpstr>
      <vt:lpstr>Management en personeel</vt:lpstr>
      <vt:lpstr>Verdienmodel</vt:lpstr>
      <vt:lpstr>Verdienmodel</vt:lpstr>
      <vt:lpstr>Kosten en baten</vt:lpstr>
      <vt:lpstr>Costs and benefits</vt:lpstr>
      <vt:lpstr>Financiering</vt:lpstr>
      <vt:lpstr>Financiering</vt:lpstr>
      <vt:lpstr>Bijlage</vt:lpstr>
      <vt:lpstr>PowerPoint Presentation</vt:lpstr>
    </vt:vector>
  </TitlesOfParts>
  <Company>Innovalor</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Case</dc:title>
  <dc:creator>Melissa Roelfsema</dc:creator>
  <cp:lastModifiedBy>Liesbeth van den Berg</cp:lastModifiedBy>
  <cp:revision>91</cp:revision>
  <cp:lastPrinted>2018-07-19T14:50:32Z</cp:lastPrinted>
  <dcterms:created xsi:type="dcterms:W3CDTF">2015-08-20T12:11:40Z</dcterms:created>
  <dcterms:modified xsi:type="dcterms:W3CDTF">2018-07-27T12:28:49Z</dcterms:modified>
</cp:coreProperties>
</file>